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6" r:id="rId13"/>
    <p:sldId id="268" r:id="rId14"/>
    <p:sldId id="267" r:id="rId15"/>
    <p:sldId id="269" r:id="rId16"/>
    <p:sldId id="271" r:id="rId17"/>
    <p:sldId id="282" r:id="rId18"/>
    <p:sldId id="283" r:id="rId19"/>
    <p:sldId id="284" r:id="rId20"/>
    <p:sldId id="285" r:id="rId21"/>
    <p:sldId id="286" r:id="rId22"/>
    <p:sldId id="274" r:id="rId23"/>
    <p:sldId id="275" r:id="rId24"/>
    <p:sldId id="276" r:id="rId25"/>
    <p:sldId id="277" r:id="rId26"/>
    <p:sldId id="28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WenQuanYi" panose="02010600030101010101" charset="-122"/>
      <p:regular r:id="rId31"/>
    </p:embeddedFont>
    <p:embeddedFont>
      <p:font typeface="思源黑体-粗体 Bold" panose="02010600030101010101" charset="-122"/>
      <p:regular r:id="rId32"/>
    </p:embeddedFont>
    <p:embeddedFont>
      <p:font typeface="Arimo" panose="02010600030101010101" charset="0"/>
      <p:regular r:id="rId33"/>
    </p:embeddedFont>
    <p:embeddedFont>
      <p:font typeface="Arimo Bold" panose="02010600030101010101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DM Sans Bold" charset="0"/>
      <p:regular r:id="rId44"/>
    </p:embeddedFont>
    <p:embeddedFont>
      <p:font typeface="Impact" panose="020B0806030902050204" pitchFamily="34" charset="0"/>
      <p:regular r:id="rId45"/>
    </p:embeddedFont>
    <p:embeddedFont>
      <p:font typeface="Microsoft JhengHei" panose="020B0604030504040204" pitchFamily="34" charset="-120"/>
      <p:regular r:id="rId46"/>
      <p:bold r:id="rId47"/>
    </p:embeddedFont>
    <p:embeddedFont>
      <p:font typeface="等线" panose="02010600030101010101" pitchFamily="2" charset="-122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63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5308" y="7612069"/>
            <a:ext cx="18578615" cy="30269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469062" y="2071622"/>
            <a:ext cx="9165341" cy="4911911"/>
            <a:chOff x="0" y="0"/>
            <a:chExt cx="12220454" cy="65492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220454" cy="4441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197"/>
                </a:lnSpc>
              </a:pPr>
              <a:r>
                <a:rPr lang="en-US" sz="10997" spc="549" dirty="0" err="1">
                  <a:solidFill>
                    <a:srgbClr val="FFFFFF"/>
                  </a:solidFill>
                  <a:ea typeface="思源黑体-超粗体 Bold"/>
                </a:rPr>
                <a:t>排序算法性能分析</a:t>
              </a:r>
              <a:endParaRPr lang="en-US" sz="10997" spc="549" dirty="0">
                <a:solidFill>
                  <a:srgbClr val="FFFFFF"/>
                </a:solidFill>
                <a:ea typeface="思源黑体-超粗体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30157"/>
              <a:ext cx="12220454" cy="151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 spc="197">
                  <a:solidFill>
                    <a:srgbClr val="FFFFFF"/>
                  </a:solidFill>
                  <a:latin typeface="DM Sans"/>
                </a:rPr>
                <a:t>SORTING ALGORITHM PERFORMANCE ANALYSIS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50128" y="8601676"/>
            <a:ext cx="785654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 dirty="0" err="1">
                <a:solidFill>
                  <a:srgbClr val="795FE6"/>
                </a:solidFill>
                <a:ea typeface="思源黑体-粗体"/>
              </a:rPr>
              <a:t>汇报人：陈述</a:t>
            </a:r>
            <a:r>
              <a:rPr lang="en-US" sz="3000" spc="150" dirty="0">
                <a:solidFill>
                  <a:srgbClr val="795FE6"/>
                </a:solidFill>
                <a:ea typeface="思源黑体-粗体"/>
              </a:rPr>
              <a:t>                学号：2020281051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9477" y="1826251"/>
            <a:ext cx="7688513" cy="7299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E2511B0-AD03-4520-8C8F-2A7AD6E67258}"/>
              </a:ext>
            </a:extLst>
          </p:cNvPr>
          <p:cNvCxnSpPr>
            <a:cxnSpLocks/>
          </p:cNvCxnSpPr>
          <p:nvPr/>
        </p:nvCxnSpPr>
        <p:spPr>
          <a:xfrm>
            <a:off x="6705600" y="-95250"/>
            <a:ext cx="4191000" cy="10572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24ABE6A-5ECF-4454-B715-F335921F98E5}"/>
              </a:ext>
            </a:extLst>
          </p:cNvPr>
          <p:cNvSpPr txBox="1"/>
          <p:nvPr/>
        </p:nvSpPr>
        <p:spPr>
          <a:xfrm>
            <a:off x="838200" y="1973753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（规模</a:t>
            </a:r>
            <a:r>
              <a:rPr lang="en-US" altLang="zh-CN" sz="2800" dirty="0"/>
              <a:t>n</a:t>
            </a:r>
            <a:r>
              <a:rPr lang="zh-CN" altLang="en-US" sz="2800" dirty="0"/>
              <a:t>取决于</a:t>
            </a:r>
            <a:r>
              <a:rPr lang="en-US" altLang="zh-CN" sz="2800" dirty="0"/>
              <a:t>n/2</a:t>
            </a:r>
            <a:r>
              <a:rPr lang="zh-CN" altLang="en-US" sz="2800" dirty="0"/>
              <a:t>的运行时间）</a:t>
            </a:r>
            <a:endParaRPr lang="en-US" altLang="zh-CN" sz="2800" dirty="0"/>
          </a:p>
          <a:p>
            <a:r>
              <a:rPr lang="pt-BR" altLang="zh-CN" sz="4000" b="0" i="1" dirty="0">
                <a:solidFill>
                  <a:srgbClr val="4D4D4D"/>
                </a:solidFill>
                <a:effectLst/>
                <a:latin typeface="KaTeX_Math"/>
              </a:rPr>
              <a:t>f</a:t>
            </a:r>
            <a:r>
              <a:rPr lang="pt-BR" altLang="zh-CN" sz="4000" b="0" i="0" dirty="0">
                <a:solidFill>
                  <a:srgbClr val="4D4D4D"/>
                </a:solidFill>
                <a:effectLst/>
                <a:latin typeface="KaTeX_Main"/>
              </a:rPr>
              <a:t>(</a:t>
            </a:r>
            <a:r>
              <a:rPr lang="pt-BR" altLang="zh-CN" sz="4000" b="0" i="1" dirty="0">
                <a:solidFill>
                  <a:srgbClr val="4D4D4D"/>
                </a:solidFill>
                <a:effectLst/>
                <a:latin typeface="KaTeX_Math"/>
              </a:rPr>
              <a:t>n</a:t>
            </a:r>
            <a:r>
              <a:rPr lang="pt-BR" altLang="zh-CN" sz="4000" b="0" i="0" dirty="0">
                <a:solidFill>
                  <a:srgbClr val="4D4D4D"/>
                </a:solidFill>
                <a:effectLst/>
                <a:latin typeface="KaTeX_Main"/>
              </a:rPr>
              <a:t>)=2</a:t>
            </a:r>
            <a:r>
              <a:rPr lang="pt-BR" altLang="zh-CN" sz="4000" b="0" i="1" dirty="0">
                <a:solidFill>
                  <a:srgbClr val="4D4D4D"/>
                </a:solidFill>
                <a:effectLst/>
                <a:latin typeface="KaTeX_Math"/>
              </a:rPr>
              <a:t>f</a:t>
            </a:r>
            <a:r>
              <a:rPr lang="pt-BR" altLang="zh-CN" sz="4000" b="0" i="0" dirty="0">
                <a:solidFill>
                  <a:srgbClr val="4D4D4D"/>
                </a:solidFill>
                <a:effectLst/>
                <a:latin typeface="KaTeX_Main"/>
              </a:rPr>
              <a:t>(</a:t>
            </a:r>
            <a:r>
              <a:rPr lang="pt-BR" altLang="zh-CN" sz="4000" b="0" i="1" dirty="0">
                <a:solidFill>
                  <a:srgbClr val="4D4D4D"/>
                </a:solidFill>
                <a:effectLst/>
                <a:latin typeface="KaTeX_Math"/>
              </a:rPr>
              <a:t>n</a:t>
            </a:r>
            <a:r>
              <a:rPr lang="pt-BR" altLang="zh-CN" sz="4000" b="0" i="0" dirty="0">
                <a:solidFill>
                  <a:srgbClr val="4D4D4D"/>
                </a:solidFill>
                <a:effectLst/>
                <a:latin typeface="KaTeX_Main"/>
              </a:rPr>
              <a:t>​</a:t>
            </a:r>
            <a:r>
              <a:rPr lang="en-US" altLang="zh-CN" sz="4000" b="0" i="0" dirty="0">
                <a:solidFill>
                  <a:srgbClr val="4D4D4D"/>
                </a:solidFill>
                <a:effectLst/>
                <a:latin typeface="KaTeX_Main"/>
              </a:rPr>
              <a:t>/2</a:t>
            </a:r>
            <a:r>
              <a:rPr lang="pt-BR" altLang="zh-CN" sz="4000" b="0" i="0" dirty="0">
                <a:solidFill>
                  <a:srgbClr val="4D4D4D"/>
                </a:solidFill>
                <a:effectLst/>
                <a:latin typeface="KaTeX_Main"/>
              </a:rPr>
              <a:t>)+</a:t>
            </a:r>
            <a:r>
              <a:rPr lang="pt-BR" altLang="zh-CN" sz="4000" b="0" i="1" dirty="0">
                <a:solidFill>
                  <a:srgbClr val="4D4D4D"/>
                </a:solidFill>
                <a:effectLst/>
                <a:latin typeface="KaTeX_Math"/>
              </a:rPr>
              <a:t>n</a:t>
            </a:r>
          </a:p>
          <a:p>
            <a:r>
              <a:rPr lang="pt-BR" altLang="zh-CN" sz="2400" b="0" i="0" dirty="0">
                <a:solidFill>
                  <a:srgbClr val="4D4D4D"/>
                </a:solidFill>
                <a:effectLst/>
                <a:latin typeface="KaTeX_Main"/>
              </a:rPr>
              <a:t>2</a:t>
            </a:r>
            <a:r>
              <a:rPr lang="pt-BR" altLang="zh-CN" sz="2400" b="0" i="1" dirty="0">
                <a:solidFill>
                  <a:srgbClr val="4D4D4D"/>
                </a:solidFill>
                <a:effectLst/>
                <a:latin typeface="KaTeX_Math"/>
              </a:rPr>
              <a:t>f</a:t>
            </a:r>
            <a:r>
              <a:rPr lang="pt-BR" altLang="zh-CN" sz="2400" b="0" i="0" dirty="0">
                <a:solidFill>
                  <a:srgbClr val="4D4D4D"/>
                </a:solidFill>
                <a:effectLst/>
                <a:latin typeface="KaTeX_Main"/>
              </a:rPr>
              <a:t>(</a:t>
            </a:r>
            <a:r>
              <a:rPr lang="pt-BR" altLang="zh-CN" sz="2400" b="0" i="1" dirty="0">
                <a:solidFill>
                  <a:srgbClr val="4D4D4D"/>
                </a:solidFill>
                <a:effectLst/>
                <a:latin typeface="KaTeX_Math"/>
              </a:rPr>
              <a:t>n</a:t>
            </a:r>
            <a:r>
              <a:rPr lang="pt-BR" altLang="zh-CN" sz="2400" b="0" i="0" dirty="0">
                <a:solidFill>
                  <a:srgbClr val="4D4D4D"/>
                </a:solidFill>
                <a:effectLst/>
                <a:latin typeface="KaTeX_Main"/>
              </a:rPr>
              <a:t>​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KaTeX_Main"/>
              </a:rPr>
              <a:t>/2</a:t>
            </a:r>
            <a:r>
              <a:rPr lang="pt-BR" altLang="zh-CN" sz="2400" b="0" i="0" dirty="0">
                <a:solidFill>
                  <a:srgbClr val="4D4D4D"/>
                </a:solidFill>
                <a:effectLst/>
                <a:latin typeface="KaTeX_Main"/>
              </a:rPr>
              <a:t>)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KaTeX_Main"/>
              </a:rPr>
              <a:t>表示 将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KaTeX_Main"/>
              </a:rPr>
              <a:t>n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KaTeX_Main"/>
              </a:rPr>
              <a:t>分成两部分进行归并排序</a:t>
            </a:r>
            <a:endParaRPr lang="en-US" altLang="zh-CN" sz="2400" b="0" i="0" dirty="0">
              <a:solidFill>
                <a:srgbClr val="4D4D4D"/>
              </a:solidFill>
              <a:effectLst/>
              <a:latin typeface="KaTeX_Main"/>
            </a:endParaRPr>
          </a:p>
          <a:p>
            <a:r>
              <a:rPr lang="en-US" altLang="zh-CN" sz="2400" dirty="0">
                <a:solidFill>
                  <a:srgbClr val="4D4D4D"/>
                </a:solidFill>
                <a:latin typeface="KaTeX_Main"/>
              </a:rPr>
              <a:t>n</a:t>
            </a:r>
            <a:r>
              <a:rPr lang="zh-CN" altLang="en-US" sz="2400" dirty="0">
                <a:solidFill>
                  <a:srgbClr val="4D4D4D"/>
                </a:solidFill>
                <a:latin typeface="KaTeX_Main"/>
              </a:rPr>
              <a:t>表示两个子程序合并</a:t>
            </a:r>
            <a:endParaRPr lang="zh-CN" altLang="en-US" sz="2400" i="1" dirty="0">
              <a:solidFill>
                <a:srgbClr val="4D4D4D"/>
              </a:solidFill>
              <a:latin typeface="KaTeX_Math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FE5650-EE23-489B-88B4-69315596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14900"/>
            <a:ext cx="5850525" cy="480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D00703-23AF-4FE8-91EB-1EF9EF5A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983153"/>
            <a:ext cx="5786000" cy="990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3A0715-2E8C-4389-99F1-20F33BB9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053" y="2475994"/>
            <a:ext cx="5867400" cy="61051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0054001-9859-4F94-A3BA-B4029AC135CD}"/>
              </a:ext>
            </a:extLst>
          </p:cNvPr>
          <p:cNvSpPr txBox="1"/>
          <p:nvPr/>
        </p:nvSpPr>
        <p:spPr>
          <a:xfrm>
            <a:off x="855147" y="605424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9393"/>
                </a:solidFill>
              </a:rPr>
              <a:t>时间复杂度分析：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1335B98-7202-4B69-8AD4-6143FF7E8814}"/>
              </a:ext>
            </a:extLst>
          </p:cNvPr>
          <p:cNvSpPr/>
          <p:nvPr/>
        </p:nvSpPr>
        <p:spPr>
          <a:xfrm>
            <a:off x="12039600" y="7429500"/>
            <a:ext cx="4338200" cy="1447800"/>
          </a:xfrm>
          <a:prstGeom prst="roundRect">
            <a:avLst/>
          </a:prstGeom>
          <a:noFill/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72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42542"/>
            <a:ext cx="9263156" cy="10772084"/>
          </a:xfrm>
          <a:prstGeom prst="rect">
            <a:avLst/>
          </a:prstGeom>
          <a:solidFill>
            <a:srgbClr val="FF9393"/>
          </a:solidFill>
        </p:spPr>
      </p:sp>
      <p:sp>
        <p:nvSpPr>
          <p:cNvPr id="3" name="TextBox 3"/>
          <p:cNvSpPr txBox="1"/>
          <p:nvPr/>
        </p:nvSpPr>
        <p:spPr>
          <a:xfrm>
            <a:off x="736227" y="193721"/>
            <a:ext cx="1234829" cy="442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61"/>
              </a:lnSpc>
            </a:pPr>
            <a:r>
              <a:rPr lang="en-US" sz="8134" spc="406" dirty="0" err="1">
                <a:solidFill>
                  <a:srgbClr val="3F92A8"/>
                </a:solidFill>
                <a:ea typeface="思源黑体-超粗体"/>
              </a:rPr>
              <a:t>快速排序</a:t>
            </a:r>
            <a:endParaRPr lang="en-US" sz="8134" spc="406" dirty="0">
              <a:solidFill>
                <a:srgbClr val="3F92A8"/>
              </a:solidFill>
              <a:ea typeface="思源黑体-超粗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20893" y="703937"/>
            <a:ext cx="347724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FF9393"/>
                </a:solidFill>
                <a:ea typeface="WenQuanYi"/>
              </a:rPr>
              <a:t>算法描述</a:t>
            </a:r>
            <a:r>
              <a:rPr lang="en-US" sz="5199" dirty="0">
                <a:solidFill>
                  <a:srgbClr val="FF9393"/>
                </a:solidFill>
                <a:ea typeface="WenQuanYi"/>
              </a:rPr>
              <a:t>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78614" y="436219"/>
            <a:ext cx="8593929" cy="440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292" lvl="1" indent="-335146">
              <a:lnSpc>
                <a:spcPts val="4346"/>
              </a:lnSpc>
              <a:buFont typeface="Arial"/>
              <a:buChar char="•"/>
            </a:pPr>
            <a:r>
              <a:rPr lang="en-US" sz="3104" dirty="0" err="1">
                <a:solidFill>
                  <a:srgbClr val="FFFFFF"/>
                </a:solidFill>
                <a:ea typeface="WenQuanYi"/>
              </a:rPr>
              <a:t>从数列中挑出一个元素，称为</a:t>
            </a:r>
            <a:r>
              <a:rPr lang="en-US" sz="3104" dirty="0">
                <a:solidFill>
                  <a:srgbClr val="FFFFFF"/>
                </a:solidFill>
                <a:ea typeface="WenQuanYi"/>
              </a:rPr>
              <a:t> “</a:t>
            </a:r>
            <a:r>
              <a:rPr lang="en-US" sz="3104" dirty="0" err="1">
                <a:solidFill>
                  <a:srgbClr val="FFFFFF"/>
                </a:solidFill>
                <a:ea typeface="WenQuanYi"/>
              </a:rPr>
              <a:t>基准</a:t>
            </a:r>
            <a:r>
              <a:rPr lang="en-US" sz="3104" dirty="0">
                <a:solidFill>
                  <a:srgbClr val="FFFFFF"/>
                </a:solidFill>
                <a:ea typeface="WenQuanYi"/>
              </a:rPr>
              <a:t>”；</a:t>
            </a:r>
          </a:p>
          <a:p>
            <a:pPr marL="670292" lvl="1" indent="-335146">
              <a:lnSpc>
                <a:spcPts val="4346"/>
              </a:lnSpc>
              <a:buFont typeface="Arial"/>
              <a:buChar char="•"/>
            </a:pPr>
            <a:r>
              <a:rPr lang="en-US" sz="3104" dirty="0" err="1">
                <a:solidFill>
                  <a:srgbClr val="FFFFFF"/>
                </a:solidFill>
                <a:ea typeface="WenQuanYi"/>
              </a:rPr>
              <a:t>重新排序数列，</a:t>
            </a:r>
            <a:r>
              <a:rPr lang="en-US" sz="3104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所有</a:t>
            </a:r>
            <a:r>
              <a:rPr lang="en-US" sz="3104" dirty="0" err="1">
                <a:solidFill>
                  <a:schemeClr val="accent4">
                    <a:lumMod val="75000"/>
                  </a:schemeClr>
                </a:solidFill>
                <a:ea typeface="Arimo"/>
              </a:rPr>
              <a:t>元素比基准值小的摆放在基准前面，所有元素比基准值大的摆在基准的后面</a:t>
            </a:r>
            <a:r>
              <a:rPr lang="en-US" sz="3104" dirty="0" err="1">
                <a:solidFill>
                  <a:srgbClr val="FFFFFF"/>
                </a:solidFill>
                <a:ea typeface="Arimo"/>
              </a:rPr>
              <a:t>（相同的数可以到任一边</a:t>
            </a:r>
            <a:r>
              <a:rPr lang="en-US" sz="3104" dirty="0">
                <a:solidFill>
                  <a:srgbClr val="FFFFFF"/>
                </a:solidFill>
                <a:ea typeface="Arimo"/>
              </a:rPr>
              <a:t>）。</a:t>
            </a:r>
            <a:r>
              <a:rPr lang="en-US" sz="3104" dirty="0" err="1">
                <a:solidFill>
                  <a:srgbClr val="FFFFFF"/>
                </a:solidFill>
                <a:ea typeface="Arimo"/>
              </a:rPr>
              <a:t>在这个分区退出之后，该基准就处于数列的中间位置</a:t>
            </a:r>
            <a:r>
              <a:rPr lang="en-US" sz="3104" dirty="0">
                <a:solidFill>
                  <a:srgbClr val="FFFFFF"/>
                </a:solidFill>
                <a:ea typeface="Arimo"/>
              </a:rPr>
              <a:t>。</a:t>
            </a:r>
          </a:p>
          <a:p>
            <a:pPr marL="670292" lvl="1" indent="-335146">
              <a:lnSpc>
                <a:spcPts val="4346"/>
              </a:lnSpc>
              <a:buFont typeface="Arial"/>
              <a:buChar char="•"/>
            </a:pPr>
            <a:r>
              <a:rPr lang="en-US" sz="3104" dirty="0" err="1">
                <a:solidFill>
                  <a:srgbClr val="FFFFFF"/>
                </a:solidFill>
                <a:ea typeface="WenQuanYi"/>
              </a:rPr>
              <a:t>递归地（recursive）把小于基准值元素的子数列和大于基准值元素的子数列排序</a:t>
            </a:r>
            <a:r>
              <a:rPr lang="en-US" sz="3104" dirty="0">
                <a:solidFill>
                  <a:srgbClr val="FFFFFF"/>
                </a:solidFill>
                <a:ea typeface="WenQuanYi"/>
              </a:rPr>
              <a:t>。</a:t>
            </a:r>
          </a:p>
          <a:p>
            <a:pPr>
              <a:lnSpc>
                <a:spcPts val="4346"/>
              </a:lnSpc>
            </a:pPr>
            <a:r>
              <a:rPr lang="en-US" sz="3104" dirty="0">
                <a:solidFill>
                  <a:srgbClr val="FFFFFF"/>
                </a:solidFill>
                <a:latin typeface="WenQuanYi"/>
              </a:rPr>
              <a:t>         </a:t>
            </a:r>
            <a:r>
              <a:rPr lang="en-US" sz="3104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即一轮找到该数最后所在的位置</a:t>
            </a:r>
            <a:endParaRPr lang="en-US" sz="3104" dirty="0">
              <a:solidFill>
                <a:schemeClr val="accent4">
                  <a:lumMod val="75000"/>
                </a:schemeClr>
              </a:solidFill>
              <a:ea typeface="WenQuanY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E538BC-E537-4941-8518-3439BDBC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18" y="5295900"/>
            <a:ext cx="14658763" cy="45548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4844" y="-242542"/>
            <a:ext cx="9263156" cy="10772084"/>
          </a:xfrm>
          <a:prstGeom prst="rect">
            <a:avLst/>
          </a:prstGeom>
          <a:solidFill>
            <a:srgbClr val="FF9393"/>
          </a:solidFill>
        </p:spPr>
      </p:sp>
      <p:sp>
        <p:nvSpPr>
          <p:cNvPr id="3" name="TextBox 3"/>
          <p:cNvSpPr txBox="1"/>
          <p:nvPr/>
        </p:nvSpPr>
        <p:spPr>
          <a:xfrm>
            <a:off x="354140" y="299490"/>
            <a:ext cx="2770060" cy="962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zh-CN" altLang="en-US" sz="6400" spc="319" dirty="0">
                <a:solidFill>
                  <a:srgbClr val="3F92A8"/>
                </a:solidFill>
                <a:ea typeface="思源黑体-超粗体 Bold"/>
              </a:rPr>
              <a:t>伪</a:t>
            </a:r>
            <a:r>
              <a:rPr lang="en-US" sz="6400" spc="319" dirty="0" err="1">
                <a:solidFill>
                  <a:srgbClr val="3F92A8"/>
                </a:solidFill>
                <a:ea typeface="思源黑体-超粗体 Bold"/>
              </a:rPr>
              <a:t>代码</a:t>
            </a:r>
            <a:endParaRPr lang="en-US" sz="6400" spc="319" dirty="0">
              <a:solidFill>
                <a:srgbClr val="3F92A8"/>
              </a:solidFill>
              <a:ea typeface="思源黑体-超粗体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" y="1485900"/>
            <a:ext cx="6990547" cy="7754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WenQuanYi"/>
              </a:rPr>
              <a:t>//</a:t>
            </a:r>
            <a:r>
              <a:rPr lang="en-US" sz="2731" dirty="0" err="1">
                <a:solidFill>
                  <a:srgbClr val="000000"/>
                </a:solidFill>
                <a:latin typeface="WenQuanYi"/>
              </a:rPr>
              <a:t>快速排序</a:t>
            </a:r>
            <a:endParaRPr lang="en-US" sz="2731" dirty="0">
              <a:solidFill>
                <a:srgbClr val="000000"/>
              </a:solidFill>
              <a:latin typeface="WenQuanYi"/>
            </a:endParaRP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void 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quickSort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(int[] 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, int start, int end) {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int 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i,j,pivot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if(start&gt;end)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    return 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&lt;-start;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j&lt;-end;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pivot &lt;-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[start];//</a:t>
            </a: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基准位</a:t>
            </a:r>
          </a:p>
          <a:p>
            <a:pPr>
              <a:lnSpc>
                <a:spcPts val="3824"/>
              </a:lnSpc>
            </a:pP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    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while (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&lt;j) 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    //</a:t>
            </a: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先看右边，依次往左递减</a:t>
            </a:r>
          </a:p>
          <a:p>
            <a:pPr>
              <a:lnSpc>
                <a:spcPts val="3824"/>
              </a:lnSpc>
            </a:pP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        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while (pivot&lt;=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[j]&amp;&amp;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&lt;j) 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        j--;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    //</a:t>
            </a: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再看左边，依次往右递增</a:t>
            </a:r>
          </a:p>
          <a:p>
            <a:pPr>
              <a:lnSpc>
                <a:spcPts val="3824"/>
              </a:lnSpc>
            </a:pPr>
            <a:r>
              <a:rPr lang="zh-CN" altLang="en-US" sz="2731" dirty="0">
                <a:solidFill>
                  <a:srgbClr val="000000"/>
                </a:solidFill>
                <a:latin typeface="Arimo"/>
              </a:rPr>
              <a:t>        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while (pivot&gt;=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]&amp;&amp;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&lt;j) 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        </a:t>
            </a:r>
            <a:r>
              <a:rPr lang="en-US" sz="2731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731" dirty="0">
                <a:solidFill>
                  <a:srgbClr val="000000"/>
                </a:solidFill>
                <a:latin typeface="Arimo"/>
              </a:rPr>
              <a:t>++;</a:t>
            </a:r>
          </a:p>
          <a:p>
            <a:pPr>
              <a:lnSpc>
                <a:spcPts val="3824"/>
              </a:lnSpc>
            </a:pPr>
            <a:r>
              <a:rPr lang="en-US" sz="2731" dirty="0">
                <a:solidFill>
                  <a:srgbClr val="000000"/>
                </a:solidFill>
                <a:latin typeface="Arimo"/>
              </a:rPr>
              <a:t>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64296" y="1673590"/>
            <a:ext cx="8069994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2915" dirty="0">
                <a:solidFill>
                  <a:schemeClr val="bg1"/>
                </a:solidFill>
                <a:latin typeface="WenQuanYi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//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如果满足条件则交换</a:t>
            </a:r>
          </a:p>
          <a:p>
            <a:pPr>
              <a:lnSpc>
                <a:spcPts val="3824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      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if (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i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&lt;j) swap(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arr,i,j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);</a:t>
            </a:r>
          </a:p>
          <a:p>
            <a:pPr>
              <a:lnSpc>
                <a:spcPts val="3824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  //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最后将基准为与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i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和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j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相等位置的数字交换</a:t>
            </a:r>
          </a:p>
          <a:p>
            <a:pPr>
              <a:lnSpc>
                <a:spcPts val="3824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    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[start] &lt;- 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[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i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];</a:t>
            </a:r>
          </a:p>
          <a:p>
            <a:pPr>
              <a:lnSpc>
                <a:spcPts val="3824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    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[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i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] &lt;-pivot;</a:t>
            </a:r>
          </a:p>
          <a:p>
            <a:pPr>
              <a:lnSpc>
                <a:spcPts val="3824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    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quickSort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, start, j-1); //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递归调用左半数组</a:t>
            </a:r>
          </a:p>
          <a:p>
            <a:pPr>
              <a:lnSpc>
                <a:spcPts val="3824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    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quickSort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Arimo"/>
              </a:rPr>
              <a:t>arr</a:t>
            </a: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, j+1, end); //</a:t>
            </a:r>
            <a:r>
              <a:rPr lang="zh-CN" altLang="en-US" sz="3200" dirty="0">
                <a:solidFill>
                  <a:schemeClr val="bg1"/>
                </a:solidFill>
                <a:latin typeface="Arimo"/>
              </a:rPr>
              <a:t>递归调用右半数组</a:t>
            </a:r>
            <a:endParaRPr lang="en-US" altLang="zh-CN" sz="3200" dirty="0">
              <a:solidFill>
                <a:schemeClr val="bg1"/>
              </a:solidFill>
              <a:latin typeface="Arimo"/>
            </a:endParaRPr>
          </a:p>
          <a:p>
            <a:pPr>
              <a:lnSpc>
                <a:spcPts val="3824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mo"/>
              </a:rPr>
              <a:t>}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17553" y="9697085"/>
            <a:ext cx="77695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4E4E5"/>
                </a:solidFill>
                <a:latin typeface="WenQuanYi"/>
              </a:rPr>
              <a:t>java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EDE5DC-E683-4D79-97CA-446DD8C254EF}"/>
              </a:ext>
            </a:extLst>
          </p:cNvPr>
          <p:cNvSpPr txBox="1"/>
          <p:nvPr/>
        </p:nvSpPr>
        <p:spPr>
          <a:xfrm>
            <a:off x="11125200" y="7363343"/>
            <a:ext cx="42883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时间复杂度分析：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（推导过程与归并大致相同）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直接给出结论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         O</a:t>
            </a:r>
            <a:r>
              <a:rPr lang="zh-CN" altLang="en-US" sz="3200" dirty="0">
                <a:solidFill>
                  <a:schemeClr val="bg1"/>
                </a:solidFill>
              </a:rPr>
              <a:t>（</a:t>
            </a:r>
            <a:r>
              <a:rPr lang="en-US" altLang="zh-CN" sz="3200" dirty="0" err="1">
                <a:solidFill>
                  <a:schemeClr val="bg1"/>
                </a:solidFill>
              </a:rPr>
              <a:t>nlogn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876300"/>
            <a:ext cx="3657600" cy="93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57"/>
              </a:lnSpc>
            </a:pPr>
            <a:r>
              <a:rPr lang="en-US" sz="3600" dirty="0" err="1">
                <a:solidFill>
                  <a:srgbClr val="3F92A8"/>
                </a:solidFill>
                <a:ea typeface="WenQuanYi"/>
              </a:rPr>
              <a:t>排序复杂度分析</a:t>
            </a:r>
            <a:endParaRPr lang="en-US" sz="3600" dirty="0">
              <a:solidFill>
                <a:srgbClr val="3F92A8"/>
              </a:solidFill>
              <a:ea typeface="WenQuanY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835D17-293D-4243-9E77-E1767CBE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2039"/>
            <a:ext cx="8763000" cy="5582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517C4-537C-4F43-B435-D3EC66F6719A}"/>
              </a:ext>
            </a:extLst>
          </p:cNvPr>
          <p:cNvSpPr txBox="1"/>
          <p:nvPr/>
        </p:nvSpPr>
        <p:spPr>
          <a:xfrm>
            <a:off x="990600" y="6972300"/>
            <a:ext cx="3657600" cy="93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57"/>
              </a:lnSpc>
            </a:pPr>
            <a:r>
              <a:rPr lang="zh-CN" altLang="en-US" sz="3600" dirty="0">
                <a:solidFill>
                  <a:srgbClr val="3F92A8"/>
                </a:solidFill>
                <a:ea typeface="WenQuanYi"/>
              </a:rPr>
              <a:t>随机数的产生</a:t>
            </a:r>
            <a:endParaRPr lang="en-US" sz="3600" dirty="0">
              <a:solidFill>
                <a:srgbClr val="3F92A8"/>
              </a:solidFill>
              <a:ea typeface="WenQuanY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42742B-63E0-4554-8167-F8714BB9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96100"/>
            <a:ext cx="6477000" cy="3134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72268" y="5134824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en-US" sz="10505" spc="525" dirty="0">
                <a:solidFill>
                  <a:srgbClr val="FFFFFF"/>
                </a:solidFill>
                <a:latin typeface="思源黑体-超粗体 Bold"/>
              </a:rPr>
              <a:t>Part2</a:t>
            </a:r>
          </a:p>
          <a:p>
            <a:pPr>
              <a:lnSpc>
                <a:spcPts val="12606"/>
              </a:lnSpc>
            </a:pPr>
            <a:r>
              <a:rPr lang="en-US" sz="10505" spc="525" dirty="0" err="1">
                <a:solidFill>
                  <a:srgbClr val="FFFFFF"/>
                </a:solidFill>
                <a:ea typeface="思源黑体-超粗体 Bold"/>
              </a:rPr>
              <a:t>数据处理</a:t>
            </a:r>
            <a:endParaRPr lang="en-US" sz="10505" spc="525" dirty="0">
              <a:solidFill>
                <a:srgbClr val="FFFFFF"/>
              </a:solidFill>
              <a:ea typeface="思源黑体-超粗体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72268" y="8494043"/>
            <a:ext cx="7748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DM Sans"/>
              </a:rPr>
              <a:t>DATA PROCESSING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1459" y="5315114"/>
            <a:ext cx="18578615" cy="5211459"/>
          </a:xfrm>
          <a:prstGeom prst="rect">
            <a:avLst/>
          </a:prstGeom>
          <a:solidFill>
            <a:srgbClr val="FF9393">
              <a:alpha val="29804"/>
            </a:srgbClr>
          </a:solid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53858"/>
              </p:ext>
            </p:extLst>
          </p:nvPr>
        </p:nvGraphicFramePr>
        <p:xfrm>
          <a:off x="762000" y="3162300"/>
          <a:ext cx="8503920" cy="5011079"/>
        </p:xfrm>
        <a:graphic>
          <a:graphicData uri="http://schemas.openxmlformats.org/drawingml/2006/table">
            <a:tbl>
              <a:tblPr/>
              <a:tblGrid>
                <a:gridCol w="141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44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思源黑体-粗体 Bold"/>
                        </a:rPr>
                        <a:t>10000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思源黑体-粗体 Bold"/>
                        </a:rPr>
                        <a:t>20000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思源黑体-粗体 Bold"/>
                        </a:rPr>
                        <a:t>30000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思源黑体-粗体 Bold"/>
                        </a:rPr>
                        <a:t>40000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思源黑体-粗体 Bold"/>
                        </a:rPr>
                        <a:t>50000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3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ea typeface="思源黑体-粗体 Bold"/>
                        </a:rPr>
                        <a:t>冒泡(实测)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146.95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582.75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1369.8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2460.85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3792.65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18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ea typeface="思源黑体-粗体 Bold"/>
                        </a:rPr>
                        <a:t>插入(实测)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18.85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72.5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179.7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295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475.15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18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ea typeface="思源黑体-粗体 Bold"/>
                        </a:rPr>
                        <a:t>选择(实测)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18.85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72.5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179.7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295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475.15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18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ea typeface="思源黑体-粗体 Bold"/>
                        </a:rPr>
                        <a:t>合并(实测)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4.35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6.5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7.4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9.2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18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ea typeface="思源黑体-粗体 Bold"/>
                        </a:rPr>
                        <a:t>快速(实测)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1.3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2.25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3.85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5.5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6.9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747462"/>
            <a:ext cx="1583064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spc="210">
                <a:solidFill>
                  <a:srgbClr val="3F92A8"/>
                </a:solidFill>
                <a:ea typeface="思源黑体-粗体 Bold"/>
              </a:rPr>
              <a:t>以待排序数组的大小n为输入规模，固定n，随机产生20组测试样本，统计不同排序算法在20个样本上的平均运行时间；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7E57D5-5374-41CB-9CAA-90F35C23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162300"/>
            <a:ext cx="7813222" cy="46863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5688BA7-C69A-4829-A047-3E6C19C50F06}"/>
              </a:ext>
            </a:extLst>
          </p:cNvPr>
          <p:cNvSpPr txBox="1"/>
          <p:nvPr/>
        </p:nvSpPr>
        <p:spPr>
          <a:xfrm>
            <a:off x="9591944" y="8288933"/>
            <a:ext cx="844133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ea typeface="WenQuanYi"/>
              </a:rPr>
              <a:t>速度由快到慢：快速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&gt;</a:t>
            </a:r>
            <a:r>
              <a:rPr lang="en-US" sz="3399" dirty="0" err="1">
                <a:solidFill>
                  <a:srgbClr val="FFFFFF"/>
                </a:solidFill>
                <a:ea typeface="WenQuanYi"/>
              </a:rPr>
              <a:t>合并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&gt;</a:t>
            </a:r>
            <a:r>
              <a:rPr lang="en-US" sz="3399" dirty="0" err="1">
                <a:solidFill>
                  <a:srgbClr val="FFFFFF"/>
                </a:solidFill>
                <a:ea typeface="WenQuanYi"/>
              </a:rPr>
              <a:t>插入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&gt;</a:t>
            </a:r>
            <a:r>
              <a:rPr lang="en-US" sz="3399" dirty="0" err="1">
                <a:solidFill>
                  <a:srgbClr val="FFFFFF"/>
                </a:solidFill>
                <a:ea typeface="WenQuanYi"/>
              </a:rPr>
              <a:t>选择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&gt;</a:t>
            </a:r>
            <a:r>
              <a:rPr lang="en-US" sz="3399" dirty="0" err="1">
                <a:solidFill>
                  <a:srgbClr val="FFFFFF"/>
                </a:solidFill>
                <a:ea typeface="WenQuanYi"/>
              </a:rPr>
              <a:t>冒泡</a:t>
            </a:r>
            <a:endParaRPr lang="en-US" sz="3399" dirty="0">
              <a:solidFill>
                <a:srgbClr val="FFFFFF"/>
              </a:solidFill>
              <a:ea typeface="WenQuanY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389A31-191D-4A8B-BA6C-1771AECA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085" y="3162301"/>
            <a:ext cx="7919052" cy="4686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157586"/>
            <a:ext cx="18288000" cy="7129414"/>
          </a:xfrm>
          <a:prstGeom prst="rect">
            <a:avLst/>
          </a:prstGeom>
          <a:solidFill>
            <a:srgbClr val="FF9393">
              <a:alpha val="17647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440102" y="605394"/>
            <a:ext cx="9481918" cy="229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6601" spc="330">
                <a:solidFill>
                  <a:srgbClr val="3F92A8"/>
                </a:solidFill>
                <a:ea typeface="思源黑体-超粗体 Bold"/>
              </a:rPr>
              <a:t>理论效率与实际效率的对比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98646" y="3444421"/>
            <a:ext cx="4306833" cy="5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6"/>
              </a:lnSpc>
            </a:pPr>
            <a:r>
              <a:rPr lang="en-US" sz="3397" spc="339">
                <a:solidFill>
                  <a:srgbClr val="3F92A8"/>
                </a:solidFill>
                <a:ea typeface="思源黑体 Bold"/>
              </a:rPr>
              <a:t>理论效率的推导方法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19335" y="3465500"/>
            <a:ext cx="986207" cy="60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988">
                <a:solidFill>
                  <a:srgbClr val="7AC7CF"/>
                </a:solidFill>
                <a:latin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8646" y="6050642"/>
            <a:ext cx="1821596" cy="5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6"/>
              </a:lnSpc>
            </a:pPr>
            <a:r>
              <a:rPr lang="en-US" sz="3397" spc="339">
                <a:solidFill>
                  <a:srgbClr val="3F92A8"/>
                </a:solidFill>
                <a:ea typeface="思源黑体 Bold"/>
              </a:rPr>
              <a:t>举例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9335" y="6117317"/>
            <a:ext cx="986207" cy="60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988">
                <a:solidFill>
                  <a:srgbClr val="7AC7CF"/>
                </a:solidFill>
                <a:latin typeface="DM Sans Bold"/>
              </a:rPr>
              <a:t>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0528" y="1253553"/>
            <a:ext cx="4568224" cy="695989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98646" y="4314825"/>
            <a:ext cx="786351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7A7DCF"/>
                </a:solidFill>
                <a:ea typeface="WenQuanYi"/>
              </a:rPr>
              <a:t>这里的理论效率用运行时间代替</a:t>
            </a:r>
            <a:r>
              <a:rPr lang="en-US" sz="3000" dirty="0">
                <a:solidFill>
                  <a:srgbClr val="7A7DCF"/>
                </a:solidFill>
                <a:ea typeface="WenQuanYi"/>
              </a:rPr>
              <a:t>；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7A7DCF"/>
                </a:solidFill>
                <a:ea typeface="WenQuanYi"/>
              </a:rPr>
              <a:t>以</a:t>
            </a:r>
            <a:r>
              <a:rPr lang="en-US" sz="3000" u="sng" dirty="0">
                <a:solidFill>
                  <a:srgbClr val="7A7DCF"/>
                </a:solidFill>
                <a:ea typeface="WenQuanYi"/>
              </a:rPr>
              <a:t>输入规模</a:t>
            </a:r>
            <a:r>
              <a:rPr lang="en-US" sz="3000" dirty="0">
                <a:solidFill>
                  <a:srgbClr val="7A7DCF"/>
                </a:solidFill>
                <a:ea typeface="WenQuanYi"/>
              </a:rPr>
              <a:t>为10000的数据运行时间为基准点，根据</a:t>
            </a:r>
            <a:r>
              <a:rPr lang="en-US" sz="3000" u="sng" dirty="0">
                <a:solidFill>
                  <a:srgbClr val="7A7DCF"/>
                </a:solidFill>
                <a:ea typeface="WenQuanYi"/>
              </a:rPr>
              <a:t>平均时间复杂度</a:t>
            </a:r>
            <a:r>
              <a:rPr lang="en-US" sz="3000" dirty="0">
                <a:solidFill>
                  <a:srgbClr val="7A7DCF"/>
                </a:solidFill>
                <a:ea typeface="WenQuanYi"/>
              </a:rPr>
              <a:t>，推算理论效率。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08557" y="6830987"/>
            <a:ext cx="4470885" cy="208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4"/>
              </a:lnSpc>
            </a:pPr>
            <a:r>
              <a:rPr lang="en-US" sz="2981" dirty="0">
                <a:solidFill>
                  <a:srgbClr val="7A7DCF"/>
                </a:solidFill>
                <a:latin typeface="WenQuanYi"/>
              </a:rPr>
              <a:t> </a:t>
            </a:r>
            <a:r>
              <a:rPr lang="en-US" sz="2981" dirty="0" err="1">
                <a:solidFill>
                  <a:srgbClr val="7A7DCF"/>
                </a:solidFill>
                <a:latin typeface="WenQuanYi"/>
              </a:rPr>
              <a:t>基准n</a:t>
            </a:r>
            <a:r>
              <a:rPr lang="en-US" sz="2981" dirty="0">
                <a:solidFill>
                  <a:srgbClr val="7A7DCF"/>
                </a:solidFill>
                <a:latin typeface="WenQuanYi"/>
              </a:rPr>
              <a:t>=10000</a:t>
            </a:r>
          </a:p>
          <a:p>
            <a:pPr>
              <a:lnSpc>
                <a:spcPts val="4174"/>
              </a:lnSpc>
            </a:pPr>
            <a:r>
              <a:rPr lang="en-US" sz="2981" dirty="0" err="1">
                <a:solidFill>
                  <a:srgbClr val="7A7DCF"/>
                </a:solidFill>
                <a:ea typeface="Arimo"/>
              </a:rPr>
              <a:t>平均时间复杂度：</a:t>
            </a:r>
            <a:r>
              <a:rPr lang="en-US" sz="2981" dirty="0" err="1">
                <a:solidFill>
                  <a:srgbClr val="000000"/>
                </a:solidFill>
                <a:latin typeface="Arimo"/>
              </a:rPr>
              <a:t>O</a:t>
            </a:r>
            <a:r>
              <a:rPr lang="en-US" sz="2981" dirty="0">
                <a:solidFill>
                  <a:srgbClr val="000000"/>
                </a:solidFill>
                <a:latin typeface="Arimo"/>
              </a:rPr>
              <a:t>(n^2)</a:t>
            </a:r>
          </a:p>
          <a:p>
            <a:pPr>
              <a:lnSpc>
                <a:spcPts val="4174"/>
              </a:lnSpc>
            </a:pPr>
            <a:r>
              <a:rPr lang="en-US" sz="2981" dirty="0">
                <a:solidFill>
                  <a:srgbClr val="7A7DCF"/>
                </a:solidFill>
                <a:latin typeface="Arimo"/>
              </a:rPr>
              <a:t> </a:t>
            </a:r>
            <a:r>
              <a:rPr lang="en-US" sz="2981" dirty="0" err="1">
                <a:solidFill>
                  <a:srgbClr val="7A7DCF"/>
                </a:solidFill>
                <a:latin typeface="Arimo"/>
              </a:rPr>
              <a:t>基准运行时间：T</a:t>
            </a:r>
            <a:endParaRPr lang="en-US" sz="2981" dirty="0">
              <a:solidFill>
                <a:srgbClr val="7A7DCF"/>
              </a:solidFill>
              <a:latin typeface="Arimo"/>
            </a:endParaRPr>
          </a:p>
          <a:p>
            <a:pPr algn="l">
              <a:lnSpc>
                <a:spcPts val="4174"/>
              </a:lnSpc>
            </a:pPr>
            <a:r>
              <a:rPr lang="en-US" sz="2981" dirty="0">
                <a:solidFill>
                  <a:srgbClr val="7A7DCF"/>
                </a:solidFill>
                <a:latin typeface="Arimo"/>
              </a:rPr>
              <a:t> T=An^2     (</a:t>
            </a:r>
            <a:r>
              <a:rPr lang="en-US" sz="2981" dirty="0" err="1">
                <a:solidFill>
                  <a:srgbClr val="7A7DCF"/>
                </a:solidFill>
                <a:latin typeface="Arimo"/>
              </a:rPr>
              <a:t>A为待定系数</a:t>
            </a:r>
            <a:r>
              <a:rPr lang="en-US" sz="2981" dirty="0">
                <a:solidFill>
                  <a:srgbClr val="7A7DCF"/>
                </a:solidFill>
                <a:latin typeface="Arimo"/>
              </a:rPr>
              <a:t>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8561" y="6655618"/>
            <a:ext cx="5123459" cy="242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1"/>
              </a:lnSpc>
            </a:pPr>
            <a:r>
              <a:rPr lang="en-US" sz="2751" dirty="0" err="1">
                <a:solidFill>
                  <a:srgbClr val="7A7DCF"/>
                </a:solidFill>
                <a:ea typeface="WenQuanYi"/>
              </a:rPr>
              <a:t>当N</a:t>
            </a:r>
            <a:r>
              <a:rPr lang="en-US" sz="2751" dirty="0">
                <a:solidFill>
                  <a:srgbClr val="7A7DCF"/>
                </a:solidFill>
                <a:ea typeface="WenQuanYi"/>
              </a:rPr>
              <a:t>=20000时 推导运行时间T2</a:t>
            </a:r>
          </a:p>
          <a:p>
            <a:pPr>
              <a:lnSpc>
                <a:spcPts val="3851"/>
              </a:lnSpc>
            </a:pPr>
            <a:r>
              <a:rPr lang="en-US" sz="2751" dirty="0">
                <a:solidFill>
                  <a:srgbClr val="7A7DCF"/>
                </a:solidFill>
                <a:latin typeface="Arimo"/>
              </a:rPr>
              <a:t> A=T/(n^2)</a:t>
            </a:r>
          </a:p>
          <a:p>
            <a:pPr>
              <a:lnSpc>
                <a:spcPts val="3851"/>
              </a:lnSpc>
            </a:pPr>
            <a:r>
              <a:rPr lang="en-US" sz="2751" dirty="0">
                <a:solidFill>
                  <a:srgbClr val="7A7DCF"/>
                </a:solidFill>
                <a:latin typeface="Arimo"/>
              </a:rPr>
              <a:t> T2=AN^2 </a:t>
            </a:r>
          </a:p>
          <a:p>
            <a:pPr algn="l">
              <a:lnSpc>
                <a:spcPts val="3851"/>
              </a:lnSpc>
            </a:pPr>
            <a:r>
              <a:rPr lang="en-US" sz="2751" dirty="0">
                <a:solidFill>
                  <a:srgbClr val="7A7DCF"/>
                </a:solidFill>
                <a:latin typeface="WenQuanYi"/>
              </a:rPr>
              <a:t>N</a:t>
            </a:r>
            <a:r>
              <a:rPr lang="en-US" sz="2751" dirty="0">
                <a:solidFill>
                  <a:srgbClr val="7A7DCF"/>
                </a:solidFill>
                <a:latin typeface="Arimo"/>
              </a:rPr>
              <a:t>=αn   (α为增长系数，这里为2)        </a:t>
            </a:r>
            <a:r>
              <a:rPr lang="en-US" sz="2751" dirty="0">
                <a:solidFill>
                  <a:srgbClr val="04020B"/>
                </a:solidFill>
                <a:latin typeface="Arimo"/>
              </a:rPr>
              <a:t>T2=(α^2)T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1723" y="9191625"/>
            <a:ext cx="9000083" cy="10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 dirty="0" err="1">
                <a:solidFill>
                  <a:srgbClr val="7A7DCF"/>
                </a:solidFill>
                <a:ea typeface="WenQuanYi"/>
              </a:rPr>
              <a:t>同理当时间复杂度为</a:t>
            </a:r>
            <a:r>
              <a:rPr lang="en-US" sz="3003" dirty="0" err="1">
                <a:solidFill>
                  <a:srgbClr val="000000"/>
                </a:solidFill>
                <a:latin typeface="WenQuanYi"/>
              </a:rPr>
              <a:t>O</a:t>
            </a:r>
            <a:r>
              <a:rPr lang="en-US" sz="3003" dirty="0">
                <a:solidFill>
                  <a:srgbClr val="000000"/>
                </a:solidFill>
                <a:latin typeface="WenQuanYi"/>
              </a:rPr>
              <a:t>(</a:t>
            </a:r>
            <a:r>
              <a:rPr lang="en-US" sz="3003" dirty="0" err="1">
                <a:solidFill>
                  <a:srgbClr val="000000"/>
                </a:solidFill>
                <a:latin typeface="WenQuanYi"/>
              </a:rPr>
              <a:t>nlogn</a:t>
            </a:r>
            <a:r>
              <a:rPr lang="en-US" sz="3003" dirty="0">
                <a:solidFill>
                  <a:srgbClr val="000000"/>
                </a:solidFill>
                <a:latin typeface="WenQuanYi"/>
              </a:rPr>
              <a:t>)</a:t>
            </a:r>
            <a:r>
              <a:rPr lang="en-US" sz="3003" dirty="0">
                <a:solidFill>
                  <a:srgbClr val="7A7DCF"/>
                </a:solidFill>
                <a:ea typeface="WenQuanYi"/>
              </a:rPr>
              <a:t>时，</a:t>
            </a:r>
          </a:p>
          <a:p>
            <a:pPr algn="ctr">
              <a:lnSpc>
                <a:spcPts val="4204"/>
              </a:lnSpc>
            </a:pPr>
            <a:r>
              <a:rPr lang="en-US" sz="3003" dirty="0">
                <a:solidFill>
                  <a:srgbClr val="000000"/>
                </a:solidFill>
                <a:latin typeface="WenQuanYi"/>
              </a:rPr>
              <a:t>T2=T</a:t>
            </a:r>
            <a:r>
              <a:rPr lang="zh-CN" altLang="en-US" sz="3003" dirty="0">
                <a:solidFill>
                  <a:srgbClr val="000000"/>
                </a:solidFill>
                <a:latin typeface="WenQuanYi"/>
              </a:rPr>
              <a:t>*</a:t>
            </a:r>
            <a:r>
              <a:rPr lang="en-US" sz="3003" dirty="0">
                <a:solidFill>
                  <a:srgbClr val="000000"/>
                </a:solidFill>
                <a:latin typeface="WenQuanYi"/>
              </a:rPr>
              <a:t>α*</a:t>
            </a:r>
            <a:r>
              <a:rPr lang="zh-CN" altLang="en-US" sz="3003" dirty="0">
                <a:solidFill>
                  <a:srgbClr val="000000"/>
                </a:solidFill>
                <a:latin typeface="WenQuanYi"/>
              </a:rPr>
              <a:t>（</a:t>
            </a:r>
            <a:r>
              <a:rPr lang="en-US" sz="3003" dirty="0">
                <a:solidFill>
                  <a:srgbClr val="000000"/>
                </a:solidFill>
                <a:latin typeface="WenQuanYi"/>
              </a:rPr>
              <a:t>logαn/</a:t>
            </a:r>
            <a:r>
              <a:rPr lang="en-US" sz="3003" dirty="0" err="1">
                <a:solidFill>
                  <a:srgbClr val="000000"/>
                </a:solidFill>
                <a:latin typeface="WenQuanYi"/>
              </a:rPr>
              <a:t>logn</a:t>
            </a:r>
            <a:r>
              <a:rPr lang="zh-CN" altLang="en-US" sz="3003" dirty="0">
                <a:solidFill>
                  <a:srgbClr val="000000"/>
                </a:solidFill>
                <a:latin typeface="WenQuanYi"/>
              </a:rPr>
              <a:t>）</a:t>
            </a:r>
            <a:endParaRPr lang="en-US" sz="3003" dirty="0">
              <a:solidFill>
                <a:srgbClr val="000000"/>
              </a:solidFill>
              <a:latin typeface="WenQuanYi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BC310B-0DFC-4373-8EFE-7D09070F4DAA}"/>
              </a:ext>
            </a:extLst>
          </p:cNvPr>
          <p:cNvSpPr/>
          <p:nvPr/>
        </p:nvSpPr>
        <p:spPr>
          <a:xfrm>
            <a:off x="-76200" y="810"/>
            <a:ext cx="18364200" cy="1713690"/>
          </a:xfrm>
          <a:prstGeom prst="roundRect">
            <a:avLst/>
          </a:prstGeom>
          <a:gradFill flip="none" rotWithShape="1">
            <a:gsLst>
              <a:gs pos="0">
                <a:srgbClr val="FF9393">
                  <a:tint val="66000"/>
                  <a:satMod val="160000"/>
                </a:srgbClr>
              </a:gs>
              <a:gs pos="50000">
                <a:srgbClr val="FF9393">
                  <a:tint val="44500"/>
                  <a:satMod val="160000"/>
                </a:srgbClr>
              </a:gs>
              <a:gs pos="100000">
                <a:srgbClr val="FF93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085E-AE47-4303-BA74-6202A9BC7D1D}"/>
              </a:ext>
            </a:extLst>
          </p:cNvPr>
          <p:cNvSpPr txBox="1"/>
          <p:nvPr/>
        </p:nvSpPr>
        <p:spPr>
          <a:xfrm>
            <a:off x="7543800" y="515161"/>
            <a:ext cx="377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scadia Code SemiBold" panose="020B0609020000020004" pitchFamily="49" charset="0"/>
              </a:rPr>
              <a:t>冒泡排序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0424735-CB7C-429C-AF07-E9C9064E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71294"/>
              </p:ext>
            </p:extLst>
          </p:nvPr>
        </p:nvGraphicFramePr>
        <p:xfrm>
          <a:off x="3009900" y="2019300"/>
          <a:ext cx="12192000" cy="16001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21062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875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65429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97099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13950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8479663"/>
                    </a:ext>
                  </a:extLst>
                </a:gridCol>
              </a:tblGrid>
              <a:tr h="583979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2038"/>
                  </a:ext>
                </a:extLst>
              </a:tr>
              <a:tr h="4957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冒泡（实测）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582.75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1369.8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2460.85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3792.65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5213833"/>
                  </a:ext>
                </a:extLst>
              </a:tr>
              <a:tr h="520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冒泡（理论）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587.8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1322.55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2351.2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3673.75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924679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CEE5B691-4303-4893-8631-EA655D07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457700"/>
            <a:ext cx="7581900" cy="46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9792"/>
      </p:ext>
    </p:extLst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BC310B-0DFC-4373-8EFE-7D09070F4DAA}"/>
              </a:ext>
            </a:extLst>
          </p:cNvPr>
          <p:cNvSpPr/>
          <p:nvPr/>
        </p:nvSpPr>
        <p:spPr>
          <a:xfrm>
            <a:off x="-76200" y="810"/>
            <a:ext cx="18364200" cy="1713690"/>
          </a:xfrm>
          <a:prstGeom prst="roundRect">
            <a:avLst/>
          </a:prstGeom>
          <a:gradFill flip="none" rotWithShape="1">
            <a:gsLst>
              <a:gs pos="0">
                <a:srgbClr val="FF9393">
                  <a:tint val="66000"/>
                  <a:satMod val="160000"/>
                </a:srgbClr>
              </a:gs>
              <a:gs pos="50000">
                <a:srgbClr val="FF9393">
                  <a:tint val="44500"/>
                  <a:satMod val="160000"/>
                </a:srgbClr>
              </a:gs>
              <a:gs pos="100000">
                <a:srgbClr val="FF93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085E-AE47-4303-BA74-6202A9BC7D1D}"/>
              </a:ext>
            </a:extLst>
          </p:cNvPr>
          <p:cNvSpPr txBox="1"/>
          <p:nvPr/>
        </p:nvSpPr>
        <p:spPr>
          <a:xfrm>
            <a:off x="7543800" y="515161"/>
            <a:ext cx="377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scadia Code SemiBold" panose="020B0609020000020004" pitchFamily="49" charset="0"/>
              </a:rPr>
              <a:t>插入排序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0424735-CB7C-429C-AF07-E9C9064E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55621"/>
              </p:ext>
            </p:extLst>
          </p:nvPr>
        </p:nvGraphicFramePr>
        <p:xfrm>
          <a:off x="3048000" y="2137508"/>
          <a:ext cx="12192000" cy="17136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21062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875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65429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97099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13950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8479663"/>
                    </a:ext>
                  </a:extLst>
                </a:gridCol>
              </a:tblGrid>
              <a:tr h="598952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2038"/>
                  </a:ext>
                </a:extLst>
              </a:tr>
              <a:tr h="5084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插入（实测）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18.85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72.5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179.7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475.15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5213833"/>
                  </a:ext>
                </a:extLst>
              </a:tr>
              <a:tr h="6062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插入（理论）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18.85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75.4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169.65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301.6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471.25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924679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BBAB49F-11ED-4B9E-8487-96F175B6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381500"/>
            <a:ext cx="9067800" cy="53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96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BC310B-0DFC-4373-8EFE-7D09070F4DAA}"/>
              </a:ext>
            </a:extLst>
          </p:cNvPr>
          <p:cNvSpPr/>
          <p:nvPr/>
        </p:nvSpPr>
        <p:spPr>
          <a:xfrm>
            <a:off x="-76200" y="810"/>
            <a:ext cx="18364200" cy="1713690"/>
          </a:xfrm>
          <a:prstGeom prst="roundRect">
            <a:avLst/>
          </a:prstGeom>
          <a:gradFill flip="none" rotWithShape="1">
            <a:gsLst>
              <a:gs pos="0">
                <a:srgbClr val="FF9393">
                  <a:tint val="66000"/>
                  <a:satMod val="160000"/>
                </a:srgbClr>
              </a:gs>
              <a:gs pos="50000">
                <a:srgbClr val="FF9393">
                  <a:tint val="44500"/>
                  <a:satMod val="160000"/>
                </a:srgbClr>
              </a:gs>
              <a:gs pos="100000">
                <a:srgbClr val="FF93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085E-AE47-4303-BA74-6202A9BC7D1D}"/>
              </a:ext>
            </a:extLst>
          </p:cNvPr>
          <p:cNvSpPr txBox="1"/>
          <p:nvPr/>
        </p:nvSpPr>
        <p:spPr>
          <a:xfrm>
            <a:off x="7543800" y="515161"/>
            <a:ext cx="377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scadia Code SemiBold" panose="020B0609020000020004" pitchFamily="49" charset="0"/>
              </a:rPr>
              <a:t>选择排序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0424735-CB7C-429C-AF07-E9C9064E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08837"/>
              </p:ext>
            </p:extLst>
          </p:nvPr>
        </p:nvGraphicFramePr>
        <p:xfrm>
          <a:off x="3009900" y="2019300"/>
          <a:ext cx="12192000" cy="1600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21062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875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65429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97099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13950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8479663"/>
                    </a:ext>
                  </a:extLst>
                </a:gridCol>
              </a:tblGrid>
              <a:tr h="583979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2038"/>
                  </a:ext>
                </a:extLst>
              </a:tr>
              <a:tr h="4957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选择（实测）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174.45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320.4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576.9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975.2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5213833"/>
                  </a:ext>
                </a:extLst>
              </a:tr>
              <a:tr h="520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选择（理论）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359.55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639.2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998.75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924679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1D475259-099A-4298-B63C-1E8DD44C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381500"/>
            <a:ext cx="8153400" cy="50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19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8091" y="3833812"/>
            <a:ext cx="5442740" cy="2619375"/>
            <a:chOff x="0" y="0"/>
            <a:chExt cx="7256987" cy="34925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022087" cy="259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9"/>
                </a:lnSpc>
              </a:pPr>
              <a:r>
                <a:rPr lang="en-US" sz="12799" spc="639" dirty="0" err="1">
                  <a:solidFill>
                    <a:srgbClr val="3F92A8"/>
                  </a:solidFill>
                  <a:ea typeface="思源黑体-超粗体 Bold"/>
                </a:rPr>
                <a:t>目录</a:t>
              </a:r>
              <a:endParaRPr lang="en-US" sz="12799" spc="639" dirty="0">
                <a:solidFill>
                  <a:srgbClr val="3F92A8"/>
                </a:solidFill>
                <a:ea typeface="思源黑体-超粗体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4899" y="2505075"/>
              <a:ext cx="7022087" cy="987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 spc="656">
                  <a:solidFill>
                    <a:srgbClr val="FFFFFF"/>
                  </a:solidFill>
                  <a:latin typeface="DM Sans"/>
                </a:rPr>
                <a:t>Contents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9387" y="2399985"/>
            <a:ext cx="7002211" cy="5487030"/>
            <a:chOff x="0" y="0"/>
            <a:chExt cx="9336282" cy="7316040"/>
          </a:xfrm>
        </p:grpSpPr>
        <p:sp>
          <p:nvSpPr>
            <p:cNvPr id="6" name="TextBox 6"/>
            <p:cNvSpPr txBox="1"/>
            <p:nvPr/>
          </p:nvSpPr>
          <p:spPr>
            <a:xfrm>
              <a:off x="1958288" y="-92241"/>
              <a:ext cx="7377994" cy="108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8"/>
                </a:lnSpc>
              </a:pPr>
              <a:r>
                <a:rPr lang="en-US" sz="4906" spc="245">
                  <a:solidFill>
                    <a:srgbClr val="0C9BC2"/>
                  </a:solidFill>
                  <a:ea typeface="思源黑体-粗体 Bold"/>
                </a:rPr>
                <a:t>实现算法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7"/>
                </a:lnSpc>
              </a:pPr>
              <a:r>
                <a:rPr lang="en-US" sz="4906">
                  <a:solidFill>
                    <a:srgbClr val="0C9BC2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58288" y="2015588"/>
              <a:ext cx="7377994" cy="108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8"/>
                </a:lnSpc>
              </a:pPr>
              <a:r>
                <a:rPr lang="en-US" sz="4906" spc="245" dirty="0" err="1">
                  <a:solidFill>
                    <a:srgbClr val="0C9BC2"/>
                  </a:solidFill>
                  <a:ea typeface="思源黑体-粗体 Bold"/>
                </a:rPr>
                <a:t>数据处理</a:t>
              </a:r>
              <a:endParaRPr lang="en-US" sz="4906" spc="245" dirty="0">
                <a:solidFill>
                  <a:srgbClr val="0C9BC2"/>
                </a:solidFill>
                <a:ea typeface="思源黑体-粗体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17355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7"/>
                </a:lnSpc>
              </a:pPr>
              <a:r>
                <a:rPr lang="en-US" sz="4906">
                  <a:solidFill>
                    <a:srgbClr val="0C9BC2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58288" y="4123418"/>
              <a:ext cx="7377994" cy="108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8"/>
                </a:lnSpc>
              </a:pPr>
              <a:r>
                <a:rPr lang="en-US" sz="4906" spc="245">
                  <a:solidFill>
                    <a:srgbClr val="0C9BC2"/>
                  </a:solidFill>
                  <a:ea typeface="思源黑体-粗体 Bold"/>
                </a:rPr>
                <a:t>思考题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225184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7"/>
                </a:lnSpc>
              </a:pPr>
              <a:r>
                <a:rPr lang="en-US" sz="4906">
                  <a:solidFill>
                    <a:srgbClr val="0C9BC2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58288" y="6231247"/>
              <a:ext cx="7377994" cy="108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68"/>
                </a:lnSpc>
              </a:pPr>
              <a:r>
                <a:rPr lang="en-US" sz="4906" spc="245">
                  <a:solidFill>
                    <a:srgbClr val="0C9BC2"/>
                  </a:solidFill>
                  <a:ea typeface="思源黑体-粗体 Bold"/>
                </a:rPr>
                <a:t>实验总结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3014"/>
              <a:ext cx="124790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7"/>
                </a:lnSpc>
              </a:pPr>
              <a:r>
                <a:rPr lang="en-US" sz="4906">
                  <a:solidFill>
                    <a:srgbClr val="0C9BC2"/>
                  </a:solidFill>
                  <a:latin typeface="DM Sans Bold"/>
                </a:rPr>
                <a:t>04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BC310B-0DFC-4373-8EFE-7D09070F4DAA}"/>
              </a:ext>
            </a:extLst>
          </p:cNvPr>
          <p:cNvSpPr/>
          <p:nvPr/>
        </p:nvSpPr>
        <p:spPr>
          <a:xfrm>
            <a:off x="-76200" y="810"/>
            <a:ext cx="18364200" cy="1713690"/>
          </a:xfrm>
          <a:prstGeom prst="roundRect">
            <a:avLst/>
          </a:prstGeom>
          <a:gradFill flip="none" rotWithShape="1">
            <a:gsLst>
              <a:gs pos="0">
                <a:srgbClr val="FF9393">
                  <a:tint val="66000"/>
                  <a:satMod val="160000"/>
                </a:srgbClr>
              </a:gs>
              <a:gs pos="50000">
                <a:srgbClr val="FF9393">
                  <a:tint val="44500"/>
                  <a:satMod val="160000"/>
                </a:srgbClr>
              </a:gs>
              <a:gs pos="100000">
                <a:srgbClr val="FF93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085E-AE47-4303-BA74-6202A9BC7D1D}"/>
              </a:ext>
            </a:extLst>
          </p:cNvPr>
          <p:cNvSpPr txBox="1"/>
          <p:nvPr/>
        </p:nvSpPr>
        <p:spPr>
          <a:xfrm>
            <a:off x="7543800" y="515161"/>
            <a:ext cx="377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scadia Code SemiBold" panose="020B0609020000020004" pitchFamily="49" charset="0"/>
              </a:rPr>
              <a:t>归并排序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0424735-CB7C-429C-AF07-E9C9064E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7989"/>
              </p:ext>
            </p:extLst>
          </p:nvPr>
        </p:nvGraphicFramePr>
        <p:xfrm>
          <a:off x="685800" y="1898295"/>
          <a:ext cx="7286076" cy="216351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14346">
                  <a:extLst>
                    <a:ext uri="{9D8B030D-6E8A-4147-A177-3AD203B41FA5}">
                      <a16:colId xmlns:a16="http://schemas.microsoft.com/office/drawing/2014/main" val="2421062321"/>
                    </a:ext>
                  </a:extLst>
                </a:gridCol>
                <a:gridCol w="1214346">
                  <a:extLst>
                    <a:ext uri="{9D8B030D-6E8A-4147-A177-3AD203B41FA5}">
                      <a16:colId xmlns:a16="http://schemas.microsoft.com/office/drawing/2014/main" val="31387567"/>
                    </a:ext>
                  </a:extLst>
                </a:gridCol>
                <a:gridCol w="1214346">
                  <a:extLst>
                    <a:ext uri="{9D8B030D-6E8A-4147-A177-3AD203B41FA5}">
                      <a16:colId xmlns:a16="http://schemas.microsoft.com/office/drawing/2014/main" val="1276542947"/>
                    </a:ext>
                  </a:extLst>
                </a:gridCol>
                <a:gridCol w="1214346">
                  <a:extLst>
                    <a:ext uri="{9D8B030D-6E8A-4147-A177-3AD203B41FA5}">
                      <a16:colId xmlns:a16="http://schemas.microsoft.com/office/drawing/2014/main" val="3409709939"/>
                    </a:ext>
                  </a:extLst>
                </a:gridCol>
                <a:gridCol w="1214346">
                  <a:extLst>
                    <a:ext uri="{9D8B030D-6E8A-4147-A177-3AD203B41FA5}">
                      <a16:colId xmlns:a16="http://schemas.microsoft.com/office/drawing/2014/main" val="1413950542"/>
                    </a:ext>
                  </a:extLst>
                </a:gridCol>
                <a:gridCol w="1214346">
                  <a:extLst>
                    <a:ext uri="{9D8B030D-6E8A-4147-A177-3AD203B41FA5}">
                      <a16:colId xmlns:a16="http://schemas.microsoft.com/office/drawing/2014/main" val="1848479663"/>
                    </a:ext>
                  </a:extLst>
                </a:gridCol>
              </a:tblGrid>
              <a:tr h="517593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2038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归并（实测）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5213833"/>
                  </a:ext>
                </a:extLst>
              </a:tr>
              <a:tr h="75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归并（理论）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4.30103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6.715682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9.20412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11.74743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9246794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2D31863-7178-4E33-A3E2-CE4655726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3604"/>
              </p:ext>
            </p:extLst>
          </p:nvPr>
        </p:nvGraphicFramePr>
        <p:xfrm>
          <a:off x="8214172" y="1950658"/>
          <a:ext cx="9524998" cy="1928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1577292885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103772129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3669569003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3959920117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3220014686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941308044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3365125248"/>
                    </a:ext>
                  </a:extLst>
                </a:gridCol>
              </a:tblGrid>
              <a:tr h="642702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500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600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700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800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1000</a:t>
                      </a:r>
                      <a:r>
                        <a:rPr lang="zh-CN" altLang="en-US" sz="2400" u="none" strike="noStrike" dirty="0">
                          <a:effectLst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43955376"/>
                  </a:ext>
                </a:extLst>
              </a:tr>
              <a:tr h="6427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归并</a:t>
                      </a:r>
                      <a:r>
                        <a:rPr lang="en-US" altLang="zh-CN" sz="2400" u="none" strike="noStrike" dirty="0">
                          <a:effectLst/>
                        </a:rPr>
                        <a:t>(</a:t>
                      </a:r>
                      <a:r>
                        <a:rPr lang="zh-CN" altLang="en-US" sz="2400" u="none" strike="noStrike" dirty="0">
                          <a:effectLst/>
                        </a:rPr>
                        <a:t>实测</a:t>
                      </a:r>
                      <a:r>
                        <a:rPr lang="en-US" altLang="zh-CN" sz="2400" u="none" strike="noStrike" dirty="0">
                          <a:effectLst/>
                        </a:rPr>
                        <a:t>)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469.6923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597.7692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734.0769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886.9231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1007.385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1263.385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57182842"/>
                  </a:ext>
                </a:extLst>
              </a:tr>
              <a:tr h="6427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归并</a:t>
                      </a:r>
                      <a:r>
                        <a:rPr lang="en-US" altLang="zh-CN" sz="2400" u="none" strike="noStrike">
                          <a:effectLst/>
                        </a:rPr>
                        <a:t>(</a:t>
                      </a:r>
                      <a:r>
                        <a:rPr lang="zh-CN" altLang="en-US" sz="2400" u="none" strike="noStrike">
                          <a:effectLst/>
                        </a:rPr>
                        <a:t>理论</a:t>
                      </a:r>
                      <a:r>
                        <a:rPr lang="en-US" altLang="zh-CN" sz="2400" u="none" strike="noStrike">
                          <a:effectLst/>
                        </a:rPr>
                        <a:t>)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469.6923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595.7335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723.33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852.22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982.2171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1245.008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534055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612D31CD-AEA9-41AC-8BA8-6C5C6771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5" y="4612332"/>
            <a:ext cx="7286075" cy="4718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83A8F1-B393-495D-AEE8-A312E623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626112"/>
            <a:ext cx="7581178" cy="44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BC310B-0DFC-4373-8EFE-7D09070F4DAA}"/>
              </a:ext>
            </a:extLst>
          </p:cNvPr>
          <p:cNvSpPr/>
          <p:nvPr/>
        </p:nvSpPr>
        <p:spPr>
          <a:xfrm>
            <a:off x="-76200" y="810"/>
            <a:ext cx="18364200" cy="1713690"/>
          </a:xfrm>
          <a:prstGeom prst="roundRect">
            <a:avLst/>
          </a:prstGeom>
          <a:gradFill flip="none" rotWithShape="1">
            <a:gsLst>
              <a:gs pos="0">
                <a:srgbClr val="FF9393">
                  <a:tint val="66000"/>
                  <a:satMod val="160000"/>
                </a:srgbClr>
              </a:gs>
              <a:gs pos="50000">
                <a:srgbClr val="FF9393">
                  <a:tint val="44500"/>
                  <a:satMod val="160000"/>
                </a:srgbClr>
              </a:gs>
              <a:gs pos="100000">
                <a:srgbClr val="FF93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3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085E-AE47-4303-BA74-6202A9BC7D1D}"/>
              </a:ext>
            </a:extLst>
          </p:cNvPr>
          <p:cNvSpPr txBox="1"/>
          <p:nvPr/>
        </p:nvSpPr>
        <p:spPr>
          <a:xfrm>
            <a:off x="7543800" y="515161"/>
            <a:ext cx="377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scadia Code SemiBold" panose="020B0609020000020004" pitchFamily="49" charset="0"/>
              </a:rPr>
              <a:t>快速排序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0424735-CB7C-429C-AF07-E9C9064E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51683"/>
              </p:ext>
            </p:extLst>
          </p:nvPr>
        </p:nvGraphicFramePr>
        <p:xfrm>
          <a:off x="762000" y="2113999"/>
          <a:ext cx="7353300" cy="21031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242106232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138756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27654294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409709939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1395054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48479663"/>
                    </a:ext>
                  </a:extLst>
                </a:gridCol>
              </a:tblGrid>
              <a:tr h="372541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40000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32038"/>
                  </a:ext>
                </a:extLst>
              </a:tr>
              <a:tr h="670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快速（实测）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582.75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1369.8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2460.85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3792.65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5213833"/>
                  </a:ext>
                </a:extLst>
              </a:tr>
              <a:tr h="670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快速（理论）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587.8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1322.55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2351.2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3673.75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924679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3FF70B7-2F4C-4D2A-9135-8AB1169D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4" y="4914900"/>
            <a:ext cx="7184571" cy="4191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8ED9D17-C36B-4DD6-AAA9-AE28C18A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88956"/>
              </p:ext>
            </p:extLst>
          </p:nvPr>
        </p:nvGraphicFramePr>
        <p:xfrm>
          <a:off x="8496296" y="2113998"/>
          <a:ext cx="9029704" cy="2103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272">
                  <a:extLst>
                    <a:ext uri="{9D8B030D-6E8A-4147-A177-3AD203B41FA5}">
                      <a16:colId xmlns:a16="http://schemas.microsoft.com/office/drawing/2014/main" val="3526359243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3889988598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2972630196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1921185049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2636703704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2823465257"/>
                    </a:ext>
                  </a:extLst>
                </a:gridCol>
                <a:gridCol w="1279072">
                  <a:extLst>
                    <a:ext uri="{9D8B030D-6E8A-4147-A177-3AD203B41FA5}">
                      <a16:colId xmlns:a16="http://schemas.microsoft.com/office/drawing/2014/main" val="4230348907"/>
                    </a:ext>
                  </a:extLst>
                </a:gridCol>
              </a:tblGrid>
              <a:tr h="553347">
                <a:tc>
                  <a:txBody>
                    <a:bodyPr/>
                    <a:lstStyle/>
                    <a:p>
                      <a:pPr algn="ctr" fontAlgn="b"/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1000</a:t>
                      </a: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16285055"/>
                  </a:ext>
                </a:extLst>
              </a:tr>
              <a:tr h="77488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快速</a:t>
                      </a:r>
                      <a:r>
                        <a:rPr lang="en-US" altLang="zh-CN" sz="2400" u="none" strike="noStrike" dirty="0">
                          <a:effectLst/>
                        </a:rPr>
                        <a:t>(</a:t>
                      </a:r>
                      <a:r>
                        <a:rPr lang="zh-CN" altLang="en-US" sz="2400" u="none" strike="noStrike" dirty="0">
                          <a:effectLst/>
                        </a:rPr>
                        <a:t>实测</a:t>
                      </a:r>
                      <a:r>
                        <a:rPr lang="en-US" altLang="zh-CN" sz="2400" u="none" strike="noStrike" dirty="0">
                          <a:effectLst/>
                        </a:rPr>
                        <a:t>)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426.7692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582.4615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663.6154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788.3846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928.6154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1167.769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50393558"/>
                  </a:ext>
                </a:extLst>
              </a:tr>
              <a:tr h="77488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快速</a:t>
                      </a:r>
                      <a:r>
                        <a:rPr lang="en-US" altLang="zh-CN" sz="2400" u="none" strike="noStrike" dirty="0">
                          <a:effectLst/>
                        </a:rPr>
                        <a:t>(</a:t>
                      </a:r>
                      <a:r>
                        <a:rPr lang="zh-CN" altLang="en-US" sz="2400" u="none" strike="noStrike" dirty="0">
                          <a:effectLst/>
                        </a:rPr>
                        <a:t>理论</a:t>
                      </a:r>
                      <a:r>
                        <a:rPr lang="en-US" altLang="zh-CN" sz="2400" u="none" strike="noStrike" dirty="0">
                          <a:effectLst/>
                        </a:rPr>
                        <a:t>)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426.7692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541.2921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657.2281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774.3394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892.4567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1131.232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2404352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BCE8B42-D6AC-47D7-B3C8-A719AD43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914900"/>
            <a:ext cx="7696200" cy="45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854065">
            <a:off x="-3668113" y="2781020"/>
            <a:ext cx="23117223" cy="11586165"/>
          </a:xfrm>
          <a:prstGeom prst="rect">
            <a:avLst/>
          </a:prstGeom>
          <a:solidFill>
            <a:srgbClr val="FFD6D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499" y="1028700"/>
            <a:ext cx="9709037" cy="85458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9527" y="3533775"/>
            <a:ext cx="76215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en-US" sz="10505" spc="525" dirty="0">
                <a:solidFill>
                  <a:srgbClr val="FFFFFF"/>
                </a:solidFill>
                <a:latin typeface="思源黑体-超粗体 Bold"/>
              </a:rPr>
              <a:t>Part3</a:t>
            </a:r>
          </a:p>
          <a:p>
            <a:pPr>
              <a:lnSpc>
                <a:spcPts val="12606"/>
              </a:lnSpc>
            </a:pPr>
            <a:r>
              <a:rPr lang="en-US" sz="10505" spc="525" dirty="0" err="1">
                <a:solidFill>
                  <a:srgbClr val="FFFFFF"/>
                </a:solidFill>
                <a:ea typeface="思源黑体-超粗体 Bold"/>
              </a:rPr>
              <a:t>思考题</a:t>
            </a:r>
            <a:endParaRPr lang="en-US" sz="10505" spc="525" dirty="0">
              <a:solidFill>
                <a:srgbClr val="FFFFFF"/>
              </a:solidFill>
              <a:ea typeface="思源黑体-超粗体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2774" y="7053779"/>
            <a:ext cx="7748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0">
                <a:solidFill>
                  <a:srgbClr val="5034C4"/>
                </a:solidFill>
                <a:latin typeface="DM Sans Bold"/>
              </a:rPr>
              <a:t>REFLECTION</a:t>
            </a:r>
            <a:r>
              <a:rPr lang="en-US" sz="2400" spc="60">
                <a:solidFill>
                  <a:srgbClr val="5034C4"/>
                </a:solidFill>
                <a:latin typeface="Arimo"/>
              </a:rPr>
              <a:t> </a:t>
            </a:r>
            <a:r>
              <a:rPr lang="en-US" sz="2400" spc="60">
                <a:solidFill>
                  <a:srgbClr val="5034C4"/>
                </a:solidFill>
                <a:latin typeface="Arimo Bold"/>
              </a:rPr>
              <a:t>question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035" y="3425871"/>
            <a:ext cx="8258644" cy="6794301"/>
            <a:chOff x="0" y="0"/>
            <a:chExt cx="6035933" cy="4965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35934" cy="4965700"/>
            </a:xfrm>
            <a:custGeom>
              <a:avLst/>
              <a:gdLst/>
              <a:ahLst/>
              <a:cxnLst/>
              <a:rect l="l" t="t" r="r" b="b"/>
              <a:pathLst>
                <a:path w="6035934" h="4965700">
                  <a:moveTo>
                    <a:pt x="6035934" y="0"/>
                  </a:moveTo>
                  <a:lnTo>
                    <a:pt x="6035934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6035934" y="0"/>
                  </a:lnTo>
                  <a:close/>
                </a:path>
              </a:pathLst>
            </a:custGeom>
            <a:solidFill>
              <a:srgbClr val="FF99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92456" y="375215"/>
            <a:ext cx="13703088" cy="2942905"/>
            <a:chOff x="0" y="0"/>
            <a:chExt cx="6978768" cy="149877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6915268" cy="1435276"/>
            </a:xfrm>
            <a:custGeom>
              <a:avLst/>
              <a:gdLst/>
              <a:ahLst/>
              <a:cxnLst/>
              <a:rect l="l" t="t" r="r" b="b"/>
              <a:pathLst>
                <a:path w="6915268" h="1435276">
                  <a:moveTo>
                    <a:pt x="6822558" y="1435276"/>
                  </a:moveTo>
                  <a:lnTo>
                    <a:pt x="92710" y="1435276"/>
                  </a:lnTo>
                  <a:cubicBezTo>
                    <a:pt x="41910" y="1435276"/>
                    <a:pt x="0" y="1393366"/>
                    <a:pt x="0" y="13425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821288" y="0"/>
                  </a:lnTo>
                  <a:cubicBezTo>
                    <a:pt x="6872088" y="0"/>
                    <a:pt x="6913998" y="41910"/>
                    <a:pt x="6913998" y="92710"/>
                  </a:cubicBezTo>
                  <a:lnTo>
                    <a:pt x="6913998" y="1341296"/>
                  </a:lnTo>
                  <a:cubicBezTo>
                    <a:pt x="6915268" y="1393366"/>
                    <a:pt x="6873358" y="1435276"/>
                    <a:pt x="6822558" y="14352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978769" cy="1498776"/>
            </a:xfrm>
            <a:custGeom>
              <a:avLst/>
              <a:gdLst/>
              <a:ahLst/>
              <a:cxnLst/>
              <a:rect l="l" t="t" r="r" b="b"/>
              <a:pathLst>
                <a:path w="6978769" h="1498776">
                  <a:moveTo>
                    <a:pt x="6854308" y="59690"/>
                  </a:moveTo>
                  <a:cubicBezTo>
                    <a:pt x="6889868" y="59690"/>
                    <a:pt x="6919078" y="88900"/>
                    <a:pt x="6919078" y="124460"/>
                  </a:cubicBezTo>
                  <a:lnTo>
                    <a:pt x="6919078" y="1374316"/>
                  </a:lnTo>
                  <a:cubicBezTo>
                    <a:pt x="6919078" y="1409876"/>
                    <a:pt x="6889868" y="1439086"/>
                    <a:pt x="6854308" y="1439086"/>
                  </a:cubicBezTo>
                  <a:lnTo>
                    <a:pt x="124460" y="1439086"/>
                  </a:lnTo>
                  <a:cubicBezTo>
                    <a:pt x="88900" y="1439086"/>
                    <a:pt x="59690" y="1409876"/>
                    <a:pt x="59690" y="13743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854308" y="59690"/>
                  </a:lnTo>
                  <a:moveTo>
                    <a:pt x="68543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74316"/>
                  </a:lnTo>
                  <a:cubicBezTo>
                    <a:pt x="0" y="1442896"/>
                    <a:pt x="55880" y="1498776"/>
                    <a:pt x="124460" y="1498776"/>
                  </a:cubicBezTo>
                  <a:lnTo>
                    <a:pt x="6854308" y="1498776"/>
                  </a:lnTo>
                  <a:cubicBezTo>
                    <a:pt x="6922888" y="1498776"/>
                    <a:pt x="6978769" y="1442896"/>
                    <a:pt x="6978769" y="1374316"/>
                  </a:cubicBezTo>
                  <a:lnTo>
                    <a:pt x="6978769" y="124460"/>
                  </a:lnTo>
                  <a:cubicBezTo>
                    <a:pt x="6978769" y="55880"/>
                    <a:pt x="6922888" y="0"/>
                    <a:pt x="6854308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425067" y="3425871"/>
            <a:ext cx="8629898" cy="6794301"/>
            <a:chOff x="0" y="0"/>
            <a:chExt cx="6307269" cy="4965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07270" cy="4965700"/>
            </a:xfrm>
            <a:custGeom>
              <a:avLst/>
              <a:gdLst/>
              <a:ahLst/>
              <a:cxnLst/>
              <a:rect l="l" t="t" r="r" b="b"/>
              <a:pathLst>
                <a:path w="6307270" h="4965700">
                  <a:moveTo>
                    <a:pt x="6307270" y="0"/>
                  </a:moveTo>
                  <a:lnTo>
                    <a:pt x="6307270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6307270" y="0"/>
                  </a:lnTo>
                  <a:close/>
                </a:path>
              </a:pathLst>
            </a:custGeom>
            <a:solidFill>
              <a:srgbClr val="FF999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106830" y="942975"/>
            <a:ext cx="12074339" cy="2071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6"/>
              </a:lnSpc>
            </a:pPr>
            <a:r>
              <a:rPr lang="en-US" sz="3947">
                <a:solidFill>
                  <a:srgbClr val="9D9D9D"/>
                </a:solidFill>
                <a:ea typeface="WenQuanYi"/>
              </a:rPr>
              <a:t>现在有10亿的数据（每个数据四个字节），请快速挑选出最大的十个数，并在小规模数据上验证算法的正确性。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021" y="3592331"/>
            <a:ext cx="1328217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>
                <a:solidFill>
                  <a:srgbClr val="FFFFFF"/>
                </a:solidFill>
                <a:ea typeface="WenQuanYi"/>
              </a:rPr>
              <a:t>思路1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2021" y="4662408"/>
            <a:ext cx="6202132" cy="37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1"/>
              </a:lnSpc>
            </a:pPr>
            <a:r>
              <a:rPr lang="en-US" sz="3399" dirty="0" err="1">
                <a:solidFill>
                  <a:srgbClr val="FFFFFF"/>
                </a:solidFill>
                <a:ea typeface="WenQuanYi"/>
              </a:rPr>
              <a:t>利用上述的几种排序方法挑出最大的十个数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。</a:t>
            </a:r>
          </a:p>
          <a:p>
            <a:pPr>
              <a:lnSpc>
                <a:spcPts val="6051"/>
              </a:lnSpc>
            </a:pPr>
            <a:r>
              <a:rPr lang="en-US" sz="3399" dirty="0">
                <a:solidFill>
                  <a:srgbClr val="FFFFFF"/>
                </a:solidFill>
                <a:ea typeface="WenQuanYi"/>
              </a:rPr>
              <a:t>由于数据庞大，肯定不能全部排序，所以考虑选择排序（10次），</a:t>
            </a:r>
            <a:r>
              <a:rPr lang="en-US" sz="3399" dirty="0" err="1">
                <a:solidFill>
                  <a:srgbClr val="FFFFFF"/>
                </a:solidFill>
                <a:ea typeface="WenQuanYi"/>
              </a:rPr>
              <a:t>快速排序</a:t>
            </a:r>
            <a:r>
              <a:rPr lang="en-US" sz="3399" dirty="0">
                <a:solidFill>
                  <a:srgbClr val="FFFFFF"/>
                </a:solidFill>
                <a:ea typeface="WenQuanYi"/>
              </a:rPr>
              <a:t>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388" y="3592331"/>
            <a:ext cx="1328217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>
                <a:solidFill>
                  <a:srgbClr val="FFFFFF"/>
                </a:solidFill>
                <a:ea typeface="WenQuanYi"/>
              </a:rPr>
              <a:t>思路2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3412" y="4662408"/>
            <a:ext cx="6202132" cy="452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1"/>
              </a:lnSpc>
            </a:pPr>
            <a:r>
              <a:rPr lang="en-US" sz="3399" dirty="0" err="1">
                <a:solidFill>
                  <a:srgbClr val="FFFFFF"/>
                </a:solidFill>
                <a:ea typeface="WenQuanYi"/>
              </a:rPr>
              <a:t>利用堆排序</a:t>
            </a:r>
            <a:endParaRPr lang="en-US" sz="3399" dirty="0">
              <a:solidFill>
                <a:srgbClr val="FFFFFF"/>
              </a:solidFill>
              <a:ea typeface="WenQuanYi"/>
            </a:endParaRPr>
          </a:p>
          <a:p>
            <a:pPr>
              <a:lnSpc>
                <a:spcPts val="6051"/>
              </a:lnSpc>
            </a:pPr>
            <a:r>
              <a:rPr lang="en-US" sz="3399" dirty="0">
                <a:solidFill>
                  <a:srgbClr val="FFFFFF"/>
                </a:solidFill>
                <a:ea typeface="WenQuanYi"/>
              </a:rPr>
              <a:t>由序列的前10个数先构成一个顶小堆，再往后加入数据与堆顶比较，若比它大则赋值，再一次调整堆。最后就可以拿到最大的十个数了。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826" y="1189230"/>
            <a:ext cx="8655910" cy="8871838"/>
            <a:chOff x="0" y="0"/>
            <a:chExt cx="2794937" cy="2864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4937" cy="2864659"/>
            </a:xfrm>
            <a:custGeom>
              <a:avLst/>
              <a:gdLst/>
              <a:ahLst/>
              <a:cxnLst/>
              <a:rect l="l" t="t" r="r" b="b"/>
              <a:pathLst>
                <a:path w="2794937" h="2864659">
                  <a:moveTo>
                    <a:pt x="2670477" y="2864659"/>
                  </a:moveTo>
                  <a:lnTo>
                    <a:pt x="124460" y="2864659"/>
                  </a:lnTo>
                  <a:cubicBezTo>
                    <a:pt x="55880" y="2864659"/>
                    <a:pt x="0" y="2808779"/>
                    <a:pt x="0" y="2740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0477" y="0"/>
                  </a:lnTo>
                  <a:cubicBezTo>
                    <a:pt x="2739057" y="0"/>
                    <a:pt x="2794937" y="55880"/>
                    <a:pt x="2794937" y="124460"/>
                  </a:cubicBezTo>
                  <a:lnTo>
                    <a:pt x="2794937" y="2740199"/>
                  </a:lnTo>
                  <a:cubicBezTo>
                    <a:pt x="2794937" y="2808779"/>
                    <a:pt x="2739057" y="2864659"/>
                    <a:pt x="2670477" y="2864659"/>
                  </a:cubicBezTo>
                  <a:close/>
                </a:path>
              </a:pathLst>
            </a:custGeom>
            <a:solidFill>
              <a:srgbClr val="FFCDC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28624" y="314375"/>
            <a:ext cx="4248176" cy="874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9999"/>
                </a:solidFill>
                <a:ea typeface="WenQuanYi"/>
              </a:rPr>
              <a:t>思路2</a:t>
            </a:r>
            <a:r>
              <a:rPr lang="zh-CN" altLang="en-US" sz="5199" dirty="0">
                <a:solidFill>
                  <a:srgbClr val="FF9999"/>
                </a:solidFill>
                <a:ea typeface="WenQuanYi"/>
              </a:rPr>
              <a:t>伪代码</a:t>
            </a:r>
            <a:endParaRPr lang="en-US" sz="5199" dirty="0">
              <a:solidFill>
                <a:srgbClr val="FF9999"/>
              </a:solidFill>
              <a:ea typeface="WenQuanY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2247" y="1355021"/>
            <a:ext cx="7899311" cy="612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WenQuanYi"/>
              </a:rPr>
              <a:t>private static void </a:t>
            </a:r>
            <a:r>
              <a:rPr lang="en-US" sz="2300" dirty="0" err="1">
                <a:solidFill>
                  <a:srgbClr val="000000"/>
                </a:solidFill>
                <a:latin typeface="WenQuanYi"/>
              </a:rPr>
              <a:t>buildHeap</a:t>
            </a:r>
            <a:r>
              <a:rPr lang="en-US" sz="2300" dirty="0">
                <a:solidFill>
                  <a:srgbClr val="000000"/>
                </a:solidFill>
                <a:latin typeface="WenQuanYi"/>
              </a:rPr>
              <a:t>() {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getFirstTen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();//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拿到序列前十个数</a:t>
            </a:r>
            <a:endParaRPr lang="en-US" sz="23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len_ten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 &lt;-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ten.length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;//10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len_arr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&lt;-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arr.length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for int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 &lt;-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len_ten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/2 -1 to 0;i--  //拿这10个数建立小顶堆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sortHeap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(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i,len_ten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);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//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依次比较（放入）后续元素</a:t>
            </a:r>
            <a:endParaRPr lang="en-US" sz="23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for int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&lt;-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len_ten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 to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len_arr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if(ten[0]&lt;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])//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比堆顶元素大则覆盖</a:t>
            </a:r>
            <a:endParaRPr lang="en-US" sz="23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    ten[0]&lt;-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];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sortHeap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(0,len_ten);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for int j &lt;- len_ten-1 to 0; j -- //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对堆进行排序</a:t>
            </a:r>
            <a:endParaRPr lang="en-US" sz="23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swap(ten,0,j);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        </a:t>
            </a:r>
            <a:r>
              <a:rPr lang="en-US" sz="2300" dirty="0" err="1">
                <a:solidFill>
                  <a:srgbClr val="000000"/>
                </a:solidFill>
                <a:latin typeface="Arimo"/>
              </a:rPr>
              <a:t>sortHeap</a:t>
            </a:r>
            <a:r>
              <a:rPr lang="en-US" sz="2300" dirty="0">
                <a:solidFill>
                  <a:srgbClr val="000000"/>
                </a:solidFill>
                <a:latin typeface="Arimo"/>
              </a:rPr>
              <a:t>(0,j);</a:t>
            </a:r>
          </a:p>
          <a:p>
            <a:pPr>
              <a:lnSpc>
                <a:spcPts val="3221"/>
              </a:lnSpc>
            </a:pPr>
            <a:r>
              <a:rPr lang="en-US" sz="2300" dirty="0">
                <a:solidFill>
                  <a:srgbClr val="000000"/>
                </a:solidFill>
                <a:latin typeface="Arimo"/>
              </a:rPr>
              <a:t>}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31030" y="1189230"/>
            <a:ext cx="8960174" cy="8871838"/>
            <a:chOff x="0" y="0"/>
            <a:chExt cx="2893182" cy="286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3182" cy="2864659"/>
            </a:xfrm>
            <a:custGeom>
              <a:avLst/>
              <a:gdLst/>
              <a:ahLst/>
              <a:cxnLst/>
              <a:rect l="l" t="t" r="r" b="b"/>
              <a:pathLst>
                <a:path w="2893182" h="2864659">
                  <a:moveTo>
                    <a:pt x="2768722" y="2864659"/>
                  </a:moveTo>
                  <a:lnTo>
                    <a:pt x="124460" y="2864659"/>
                  </a:lnTo>
                  <a:cubicBezTo>
                    <a:pt x="55880" y="2864659"/>
                    <a:pt x="0" y="2808779"/>
                    <a:pt x="0" y="2740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68722" y="0"/>
                  </a:lnTo>
                  <a:cubicBezTo>
                    <a:pt x="2837302" y="0"/>
                    <a:pt x="2893182" y="55880"/>
                    <a:pt x="2893182" y="124460"/>
                  </a:cubicBezTo>
                  <a:lnTo>
                    <a:pt x="2893182" y="2740199"/>
                  </a:lnTo>
                  <a:cubicBezTo>
                    <a:pt x="2893182" y="2808779"/>
                    <a:pt x="2837302" y="2864659"/>
                    <a:pt x="2768722" y="2864659"/>
                  </a:cubicBezTo>
                  <a:close/>
                </a:path>
              </a:pathLst>
            </a:custGeom>
            <a:solidFill>
              <a:srgbClr val="FFCDC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603801" y="1660773"/>
            <a:ext cx="8096785" cy="672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WenQuanYi"/>
              </a:rPr>
              <a:t>private static void </a:t>
            </a:r>
            <a:r>
              <a:rPr lang="en-US" sz="2242" dirty="0" err="1">
                <a:solidFill>
                  <a:srgbClr val="000000"/>
                </a:solidFill>
                <a:latin typeface="WenQuanYi"/>
              </a:rPr>
              <a:t>sortHeap</a:t>
            </a:r>
            <a:r>
              <a:rPr lang="en-US" sz="2242" dirty="0">
                <a:solidFill>
                  <a:srgbClr val="000000"/>
                </a:solidFill>
                <a:latin typeface="WenQuanYi"/>
              </a:rPr>
              <a:t>(int </a:t>
            </a:r>
            <a:r>
              <a:rPr lang="en-US" sz="2242" dirty="0" err="1">
                <a:solidFill>
                  <a:srgbClr val="000000"/>
                </a:solidFill>
                <a:latin typeface="WenQuanYi"/>
              </a:rPr>
              <a:t>i</a:t>
            </a:r>
            <a:r>
              <a:rPr lang="en-US" sz="2242" dirty="0">
                <a:solidFill>
                  <a:srgbClr val="000000"/>
                </a:solidFill>
                <a:latin typeface="WenQuanYi"/>
              </a:rPr>
              <a:t>, int </a:t>
            </a:r>
            <a:r>
              <a:rPr lang="en-US" sz="2242" dirty="0" err="1">
                <a:solidFill>
                  <a:srgbClr val="000000"/>
                </a:solidFill>
                <a:latin typeface="WenQuanYi"/>
              </a:rPr>
              <a:t>len</a:t>
            </a:r>
            <a:r>
              <a:rPr lang="en-US" sz="2242" dirty="0">
                <a:solidFill>
                  <a:srgbClr val="000000"/>
                </a:solidFill>
                <a:latin typeface="WenQuanYi"/>
              </a:rPr>
              <a:t>) {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找出最小数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——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堆顶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left &lt;- 2*i+1;      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定义左节点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right &lt;- 2*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 +2;  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定义右节点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if(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len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 &gt;left &amp;&amp; ten[left] &lt;ten[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]) 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假设左孩子小于根节点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将左孩子下标赋值给min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    min &lt;- left;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else     </a:t>
            </a:r>
            <a:r>
              <a:rPr lang="en-US" altLang="zh-CN" sz="2242" dirty="0">
                <a:solidFill>
                  <a:srgbClr val="000000"/>
                </a:solidFill>
                <a:latin typeface="Arimo"/>
              </a:rPr>
              <a:t>min &lt;- </a:t>
            </a:r>
            <a:r>
              <a:rPr lang="en-US" altLang="zh-CN" sz="2242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2242" dirty="0">
                <a:solidFill>
                  <a:srgbClr val="000000"/>
                </a:solidFill>
                <a:latin typeface="Arimo"/>
              </a:rPr>
              <a:t>;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否之。将根节点下标赋值给min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 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if(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len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 &gt; right &amp;&amp; ten[right] &lt; ten[min])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    min &lt;- right;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若右孩子节点小于根节点，把右孩子节点下标赋值给min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if(min != 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)       //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若最小节点的下标不等于根节点的下标时，交换其值</a:t>
            </a:r>
            <a:endParaRPr lang="en-US" sz="2242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    swap(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ten,min,i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);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        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sortHeap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(</a:t>
            </a:r>
            <a:r>
              <a:rPr lang="en-US" sz="2242" dirty="0" err="1">
                <a:solidFill>
                  <a:srgbClr val="000000"/>
                </a:solidFill>
                <a:latin typeface="Arimo"/>
              </a:rPr>
              <a:t>min,len</a:t>
            </a:r>
            <a:r>
              <a:rPr lang="en-US" sz="2242" dirty="0">
                <a:solidFill>
                  <a:srgbClr val="000000"/>
                </a:solidFill>
                <a:latin typeface="Arimo"/>
              </a:rPr>
              <a:t>);</a:t>
            </a:r>
          </a:p>
          <a:p>
            <a:pPr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Arimo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E7D53-C9A4-47B6-8D02-E1E95F0361CC}"/>
              </a:ext>
            </a:extLst>
          </p:cNvPr>
          <p:cNvSpPr txBox="1"/>
          <p:nvPr/>
        </p:nvSpPr>
        <p:spPr>
          <a:xfrm>
            <a:off x="1194958" y="7475094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建堆时间复杂度：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O(K)</a:t>
            </a:r>
          </a:p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调整堆时间复杂度：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O(</a:t>
            </a:r>
            <a:r>
              <a:rPr lang="en-US" altLang="zh-CN" sz="2400" b="1" dirty="0" err="1">
                <a:solidFill>
                  <a:schemeClr val="accent4">
                    <a:lumMod val="75000"/>
                  </a:schemeClr>
                </a:solidFill>
              </a:rPr>
              <a:t>KlogK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所以建堆与调整堆时间复杂度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O(</a:t>
            </a:r>
            <a:r>
              <a:rPr lang="en-US" altLang="zh-CN" sz="2400" b="1" dirty="0" err="1">
                <a:solidFill>
                  <a:schemeClr val="accent4">
                    <a:lumMod val="75000"/>
                  </a:schemeClr>
                </a:solidFill>
              </a:rPr>
              <a:t>KlogK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十个以后元素依次加入堆并调整，所以循环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n-10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次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所以时间复杂度：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O(</a:t>
            </a:r>
            <a:r>
              <a:rPr lang="en-US" altLang="zh-CN" sz="2400" b="1" dirty="0" err="1">
                <a:solidFill>
                  <a:schemeClr val="accent4">
                    <a:lumMod val="75000"/>
                  </a:schemeClr>
                </a:solidFill>
              </a:rPr>
              <a:t>nlogK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00903"/>
              </p:ext>
            </p:extLst>
          </p:nvPr>
        </p:nvGraphicFramePr>
        <p:xfrm>
          <a:off x="2133600" y="190500"/>
          <a:ext cx="13792198" cy="248920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666770650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 fontAlgn="b"/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4000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6000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8000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亿</a:t>
                      </a:r>
                      <a:endParaRPr lang="en-US" altLang="zh-CN" sz="2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顶小堆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111ms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选择（</a:t>
                      </a:r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次）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240ms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444ms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654ms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868ms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1092ms</a:t>
                      </a:r>
                    </a:p>
                  </a:txBody>
                  <a:tcPr marL="4763" marR="4763" marT="4763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247828" y="8408096"/>
            <a:ext cx="978061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9999"/>
                </a:solidFill>
                <a:ea typeface="WenQuanYi"/>
              </a:rPr>
              <a:t>可见依据思路2的算法可以较快的获得10个最大的数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47BF6-88C9-4E2A-9787-25563F02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8100"/>
            <a:ext cx="6858000" cy="4140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E4BF20-97DB-4363-AB5E-154BF0D6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848100"/>
            <a:ext cx="6858000" cy="41289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BD4793-1CF6-4D14-9CE7-570633E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23900"/>
            <a:ext cx="9601200" cy="65462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92D91F-1F9B-4250-873F-179A408C91B5}"/>
              </a:ext>
            </a:extLst>
          </p:cNvPr>
          <p:cNvSpPr txBox="1"/>
          <p:nvPr/>
        </p:nvSpPr>
        <p:spPr>
          <a:xfrm>
            <a:off x="2819400" y="8343900"/>
            <a:ext cx="13061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9393"/>
                </a:solidFill>
              </a:rPr>
              <a:t>固定数据规模为</a:t>
            </a:r>
            <a:r>
              <a:rPr lang="en-US" altLang="zh-CN" sz="3600" b="1" dirty="0">
                <a:solidFill>
                  <a:srgbClr val="FF9393"/>
                </a:solidFill>
              </a:rPr>
              <a:t>n=1</a:t>
            </a:r>
            <a:r>
              <a:rPr lang="zh-CN" altLang="en-US" sz="3600" b="1" dirty="0">
                <a:solidFill>
                  <a:srgbClr val="FF9393"/>
                </a:solidFill>
              </a:rPr>
              <a:t>亿，取不同的</a:t>
            </a:r>
            <a:r>
              <a:rPr lang="en-US" altLang="zh-CN" sz="3600" b="1" dirty="0">
                <a:solidFill>
                  <a:srgbClr val="FF9393"/>
                </a:solidFill>
              </a:rPr>
              <a:t>top-K</a:t>
            </a:r>
            <a:r>
              <a:rPr lang="zh-CN" altLang="en-US" sz="3600" b="1" dirty="0">
                <a:solidFill>
                  <a:srgbClr val="FF9393"/>
                </a:solidFill>
              </a:rPr>
              <a:t>，观察其对算法的影响。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D6A4BF-8252-4BA2-A722-38507D1A65DF}"/>
                  </a:ext>
                </a:extLst>
              </p:cNvPr>
              <p:cNvSpPr txBox="1"/>
              <p:nvPr/>
            </p:nvSpPr>
            <p:spPr>
              <a:xfrm>
                <a:off x="11811000" y="2019300"/>
                <a:ext cx="5735866" cy="3498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dirty="0">
                    <a:solidFill>
                      <a:srgbClr val="FF9393"/>
                    </a:solidFill>
                  </a:rPr>
                  <a:t>时间复杂度：</a:t>
                </a:r>
                <a:r>
                  <a:rPr lang="en-US" altLang="zh-CN" sz="3600" dirty="0">
                    <a:solidFill>
                      <a:srgbClr val="FF9393"/>
                    </a:solidFill>
                  </a:rPr>
                  <a:t>O(</a:t>
                </a:r>
                <a:r>
                  <a:rPr lang="en-US" altLang="zh-CN" sz="3600" dirty="0" err="1">
                    <a:solidFill>
                      <a:srgbClr val="FF9393"/>
                    </a:solidFill>
                  </a:rPr>
                  <a:t>nlogK</a:t>
                </a:r>
                <a:r>
                  <a:rPr lang="en-US" altLang="zh-CN" sz="3600" dirty="0">
                    <a:solidFill>
                      <a:srgbClr val="FF9393"/>
                    </a:solidFill>
                  </a:rPr>
                  <a:t>)</a:t>
                </a:r>
              </a:p>
              <a:p>
                <a:r>
                  <a:rPr lang="zh-CN" altLang="en-US" sz="3600" dirty="0">
                    <a:solidFill>
                      <a:srgbClr val="FF9393"/>
                    </a:solidFill>
                  </a:rPr>
                  <a:t>以</a:t>
                </a:r>
                <a:r>
                  <a:rPr lang="en-US" altLang="zh-CN" sz="3600" dirty="0">
                    <a:solidFill>
                      <a:srgbClr val="FF9393"/>
                    </a:solidFill>
                  </a:rPr>
                  <a:t>K=10</a:t>
                </a:r>
                <a:r>
                  <a:rPr lang="zh-CN" altLang="en-US" sz="3600" dirty="0">
                    <a:solidFill>
                      <a:srgbClr val="FF9393"/>
                    </a:solidFill>
                  </a:rPr>
                  <a:t>的运行时间为基准</a:t>
                </a:r>
                <a:r>
                  <a:rPr lang="en-US" altLang="zh-CN" sz="3600" dirty="0">
                    <a:solidFill>
                      <a:srgbClr val="FF9393"/>
                    </a:solidFill>
                  </a:rPr>
                  <a:t>T1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𝑛𝑙𝑜𝑔𝐾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𝑛𝑙𝑜𝑔𝐾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3600" b="0" i="1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3600" b="0" i="1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3600" dirty="0">
                  <a:solidFill>
                    <a:srgbClr val="FF939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3600" b="0" i="1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𝑙𝑜𝑔𝐾</m:t>
                          </m:r>
                          <m:r>
                            <a:rPr lang="en-US" altLang="zh-CN" sz="3600" b="0" i="1" smtClean="0">
                              <a:solidFill>
                                <a:srgbClr val="FF93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3600" b="0" i="0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3600" b="0" i="0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3600" b="0" i="0" smtClean="0">
                          <a:solidFill>
                            <a:srgbClr val="FF939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>
                  <a:solidFill>
                    <a:srgbClr val="FF9393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D6A4BF-8252-4BA2-A722-38507D1A6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0" y="2019300"/>
                <a:ext cx="5735866" cy="3498137"/>
              </a:xfrm>
              <a:prstGeom prst="rect">
                <a:avLst/>
              </a:prstGeom>
              <a:blipFill>
                <a:blip r:embed="rId3"/>
                <a:stretch>
                  <a:fillRect l="-3298" t="-3484" r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6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86061" y="1827255"/>
            <a:ext cx="9828855" cy="93284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09769" y="2726581"/>
            <a:ext cx="7748349" cy="3764966"/>
            <a:chOff x="0" y="0"/>
            <a:chExt cx="10331132" cy="50199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162129" cy="427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6"/>
                </a:lnSpc>
              </a:pPr>
              <a:r>
                <a:rPr lang="en-US" sz="10505" spc="525" dirty="0">
                  <a:solidFill>
                    <a:srgbClr val="FFFFFF"/>
                  </a:solidFill>
                  <a:latin typeface="思源黑体-超粗体 Bold"/>
                </a:rPr>
                <a:t>Part4</a:t>
              </a:r>
            </a:p>
            <a:p>
              <a:pPr>
                <a:lnSpc>
                  <a:spcPts val="12606"/>
                </a:lnSpc>
              </a:pPr>
              <a:r>
                <a:rPr lang="en-US" sz="10505" spc="525" dirty="0" err="1">
                  <a:solidFill>
                    <a:srgbClr val="FFFFFF"/>
                  </a:solidFill>
                  <a:ea typeface="思源黑体-超粗体 Bold"/>
                </a:rPr>
                <a:t>实验总结</a:t>
              </a:r>
              <a:endParaRPr lang="en-US" sz="10505" spc="525" dirty="0">
                <a:solidFill>
                  <a:srgbClr val="FFFFFF"/>
                </a:solidFill>
                <a:ea typeface="思源黑体-超粗体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94905"/>
              <a:ext cx="10331132" cy="52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DM Sans"/>
                </a:rPr>
                <a:t>RESEARCH RESULTS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1365365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spc="349" dirty="0" err="1">
                <a:solidFill>
                  <a:srgbClr val="3F92A8"/>
                </a:solidFill>
                <a:ea typeface="思源黑体-超粗体 Bold"/>
              </a:rPr>
              <a:t>算法性能分析实验</a:t>
            </a:r>
            <a:r>
              <a:rPr lang="zh-CN" altLang="en-US" sz="6999" spc="60" dirty="0">
                <a:solidFill>
                  <a:srgbClr val="3F92A8"/>
                </a:solidFill>
                <a:ea typeface="思源黑体-超粗体 Bold"/>
              </a:rPr>
              <a:t>感悟</a:t>
            </a:r>
            <a:endParaRPr lang="en-US" sz="6999" spc="60" dirty="0">
              <a:solidFill>
                <a:srgbClr val="3F92A8"/>
              </a:solidFill>
              <a:ea typeface="思源黑体-超粗体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60235" y="3236149"/>
            <a:ext cx="4837503" cy="6022151"/>
            <a:chOff x="0" y="0"/>
            <a:chExt cx="1636390" cy="2037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6390" cy="2037123"/>
            </a:xfrm>
            <a:custGeom>
              <a:avLst/>
              <a:gdLst/>
              <a:ahLst/>
              <a:cxnLst/>
              <a:rect l="l" t="t" r="r" b="b"/>
              <a:pathLst>
                <a:path w="1636390" h="2037123">
                  <a:moveTo>
                    <a:pt x="1511930" y="2037123"/>
                  </a:moveTo>
                  <a:lnTo>
                    <a:pt x="124460" y="2037123"/>
                  </a:lnTo>
                  <a:cubicBezTo>
                    <a:pt x="55880" y="2037123"/>
                    <a:pt x="0" y="1981243"/>
                    <a:pt x="0" y="1912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912663"/>
                  </a:lnTo>
                  <a:cubicBezTo>
                    <a:pt x="1636390" y="1981243"/>
                    <a:pt x="1580510" y="2037123"/>
                    <a:pt x="1511930" y="2037123"/>
                  </a:cubicBezTo>
                  <a:close/>
                </a:path>
              </a:pathLst>
            </a:custGeom>
            <a:solidFill>
              <a:srgbClr val="FFD6D6">
                <a:alpha val="5686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725249" y="3236149"/>
            <a:ext cx="4837503" cy="6022151"/>
            <a:chOff x="0" y="0"/>
            <a:chExt cx="1636390" cy="2037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2037123"/>
            </a:xfrm>
            <a:custGeom>
              <a:avLst/>
              <a:gdLst/>
              <a:ahLst/>
              <a:cxnLst/>
              <a:rect l="l" t="t" r="r" b="b"/>
              <a:pathLst>
                <a:path w="1636390" h="2037123">
                  <a:moveTo>
                    <a:pt x="1511930" y="2037123"/>
                  </a:moveTo>
                  <a:lnTo>
                    <a:pt x="124460" y="2037123"/>
                  </a:lnTo>
                  <a:cubicBezTo>
                    <a:pt x="55880" y="2037123"/>
                    <a:pt x="0" y="1981243"/>
                    <a:pt x="0" y="1912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912663"/>
                  </a:lnTo>
                  <a:cubicBezTo>
                    <a:pt x="1636390" y="1981243"/>
                    <a:pt x="1580510" y="2037123"/>
                    <a:pt x="1511930" y="2037123"/>
                  </a:cubicBezTo>
                  <a:close/>
                </a:path>
              </a:pathLst>
            </a:custGeom>
            <a:solidFill>
              <a:srgbClr val="FFD6D6">
                <a:alpha val="56863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421797" y="3236149"/>
            <a:ext cx="4837503" cy="6022151"/>
            <a:chOff x="0" y="0"/>
            <a:chExt cx="1636390" cy="20371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2037123"/>
            </a:xfrm>
            <a:custGeom>
              <a:avLst/>
              <a:gdLst/>
              <a:ahLst/>
              <a:cxnLst/>
              <a:rect l="l" t="t" r="r" b="b"/>
              <a:pathLst>
                <a:path w="1636390" h="2037123">
                  <a:moveTo>
                    <a:pt x="1511930" y="2037123"/>
                  </a:moveTo>
                  <a:lnTo>
                    <a:pt x="124460" y="2037123"/>
                  </a:lnTo>
                  <a:cubicBezTo>
                    <a:pt x="55880" y="2037123"/>
                    <a:pt x="0" y="1981243"/>
                    <a:pt x="0" y="1912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912663"/>
                  </a:lnTo>
                  <a:cubicBezTo>
                    <a:pt x="1636390" y="1981243"/>
                    <a:pt x="1580510" y="2037123"/>
                    <a:pt x="1511930" y="2037123"/>
                  </a:cubicBezTo>
                  <a:close/>
                </a:path>
              </a:pathLst>
            </a:custGeom>
            <a:solidFill>
              <a:srgbClr val="FFD6D6">
                <a:alpha val="5686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276504" y="3658723"/>
            <a:ext cx="3734992" cy="5235586"/>
            <a:chOff x="0" y="0"/>
            <a:chExt cx="4979989" cy="69807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32997"/>
              <a:ext cx="4979989" cy="114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124" dirty="0">
                  <a:solidFill>
                    <a:srgbClr val="5034C4"/>
                  </a:solidFill>
                  <a:latin typeface="思源黑体-粗体 Bold"/>
                </a:rPr>
                <a:t>02</a:t>
              </a:r>
              <a:r>
                <a:rPr lang="en-US" sz="2499" b="1" spc="124" dirty="0">
                  <a:solidFill>
                    <a:srgbClr val="5034C4"/>
                  </a:solidFill>
                  <a:latin typeface="Impact" panose="020B0806030902050204" pitchFamily="34" charset="0"/>
                </a:rPr>
                <a:t>数据对排序算法性能的影响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73476"/>
              <a:ext cx="4979989" cy="420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200" dirty="0">
                  <a:solidFill>
                    <a:srgbClr val="3F92A8"/>
                  </a:solidFill>
                  <a:ea typeface="思源黑体"/>
                </a:rPr>
                <a:t>上述实验数据结果是20次的平均结果，在实验中很容易发现，不同的数据对同一种排序算法有不同的性能表现。例如，快速排序，在最坏的情况下时间复杂度为O（n^2）</a:t>
              </a:r>
            </a:p>
            <a:p>
              <a:pPr algn="just">
                <a:lnSpc>
                  <a:spcPts val="3079"/>
                </a:lnSpc>
              </a:pPr>
              <a:r>
                <a:rPr lang="zh-CN" altLang="en-US" sz="2200" dirty="0">
                  <a:solidFill>
                    <a:srgbClr val="3F92A8"/>
                  </a:solidFill>
                  <a:ea typeface="思源黑体"/>
                </a:rPr>
                <a:t>数据的的量太小同样会照成比较大的误差。</a:t>
              </a:r>
              <a:endParaRPr lang="en-US" sz="2200" dirty="0">
                <a:solidFill>
                  <a:srgbClr val="3F92A8"/>
                </a:solidFill>
                <a:ea typeface="思源黑体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8706" cy="67870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973053" y="3658723"/>
            <a:ext cx="3734992" cy="4812512"/>
            <a:chOff x="0" y="0"/>
            <a:chExt cx="4979989" cy="641668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232998"/>
              <a:ext cx="4979989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124" dirty="0">
                  <a:solidFill>
                    <a:srgbClr val="5034C4"/>
                  </a:solidFill>
                  <a:latin typeface="思源黑体-粗体 Bold"/>
                </a:rPr>
                <a:t>03时间与空间的协作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79751"/>
              <a:ext cx="4979989" cy="4236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9"/>
                </a:lnSpc>
              </a:pPr>
              <a:r>
                <a:rPr lang="en-US" sz="2300" dirty="0">
                  <a:solidFill>
                    <a:srgbClr val="3F92A8"/>
                  </a:solidFill>
                  <a:ea typeface="思源黑体"/>
                </a:rPr>
                <a:t>有一些排序算法如冒泡，选择，插入排序等，没有开辟另外的空间，但像归并排序等合理的利用了部分空间，也获得了较高的性能。所以在以后设计算法的时候，要将时间与空间权衡已达到更好的性能效果。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42965" cy="678706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611490" y="3658723"/>
            <a:ext cx="3734992" cy="5177001"/>
            <a:chOff x="0" y="0"/>
            <a:chExt cx="4979989" cy="690266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232998"/>
              <a:ext cx="4979989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124" dirty="0">
                  <a:solidFill>
                    <a:srgbClr val="5034C4"/>
                  </a:solidFill>
                  <a:latin typeface="思源黑体-粗体 Bold"/>
                </a:rPr>
                <a:t>01代码简洁与性能间的取舍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773476"/>
              <a:ext cx="4979989" cy="412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dirty="0" err="1">
                  <a:solidFill>
                    <a:srgbClr val="3F92A8"/>
                  </a:solidFill>
                  <a:ea typeface="思源黑体"/>
                </a:rPr>
                <a:t>当数据量较小时，如n</a:t>
              </a:r>
              <a:r>
                <a:rPr lang="en-US" sz="2199" dirty="0">
                  <a:solidFill>
                    <a:srgbClr val="3F92A8"/>
                  </a:solidFill>
                  <a:ea typeface="思源黑体"/>
                </a:rPr>
                <a:t>=10000及以下时，各个排序所花费的时间相差不大，可按代码书写方便选择合适的排序方法。</a:t>
              </a:r>
            </a:p>
            <a:p>
              <a:pPr algn="just">
                <a:lnSpc>
                  <a:spcPts val="3079"/>
                </a:lnSpc>
              </a:pPr>
              <a:r>
                <a:rPr lang="en-US" sz="2200" dirty="0" err="1">
                  <a:solidFill>
                    <a:srgbClr val="3F92A8"/>
                  </a:solidFill>
                  <a:ea typeface="思源黑体"/>
                </a:rPr>
                <a:t>当数据较大时，如n</a:t>
              </a:r>
              <a:r>
                <a:rPr lang="en-US" sz="2200" dirty="0">
                  <a:solidFill>
                    <a:srgbClr val="3F92A8"/>
                  </a:solidFill>
                  <a:ea typeface="思源黑体"/>
                </a:rPr>
                <a:t>=100000及以上时，就尽量选择快速排序和归并排序，可以获得更高的性能。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6485" cy="6787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8677930" cy="82331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75491" y="3659658"/>
            <a:ext cx="9245569" cy="2971270"/>
            <a:chOff x="0" y="0"/>
            <a:chExt cx="12327425" cy="396169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47650"/>
              <a:ext cx="12327425" cy="2835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02"/>
                </a:lnSpc>
              </a:pPr>
              <a:r>
                <a:rPr lang="en-US" sz="12787" spc="1278">
                  <a:solidFill>
                    <a:srgbClr val="FFFFFF"/>
                  </a:solidFill>
                  <a:ea typeface="思源黑体-超粗体 Bold"/>
                </a:rPr>
                <a:t>感谢观看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2823707"/>
              <a:ext cx="12213125" cy="1137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61"/>
                </a:lnSpc>
              </a:pPr>
              <a:r>
                <a:rPr lang="en-US" sz="5115" spc="378">
                  <a:solidFill>
                    <a:srgbClr val="FFFFFF"/>
                  </a:solidFill>
                  <a:latin typeface="DM Sans"/>
                </a:rPr>
                <a:t>THANK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FF9393"/>
          </a:solidFill>
        </p:spPr>
      </p:sp>
      <p:grpSp>
        <p:nvGrpSpPr>
          <p:cNvPr id="3" name="Group 3"/>
          <p:cNvGrpSpPr/>
          <p:nvPr/>
        </p:nvGrpSpPr>
        <p:grpSpPr>
          <a:xfrm>
            <a:off x="8772268" y="5144349"/>
            <a:ext cx="8487032" cy="3784087"/>
            <a:chOff x="0" y="0"/>
            <a:chExt cx="11316042" cy="504545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162129" cy="427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6"/>
                </a:lnSpc>
              </a:pPr>
              <a:r>
                <a:rPr lang="en-US" sz="10505" spc="525" dirty="0">
                  <a:solidFill>
                    <a:srgbClr val="FFFFFF"/>
                  </a:solidFill>
                  <a:latin typeface="思源黑体-超粗体 Bold"/>
                </a:rPr>
                <a:t>Part1</a:t>
              </a:r>
            </a:p>
            <a:p>
              <a:pPr>
                <a:lnSpc>
                  <a:spcPts val="12606"/>
                </a:lnSpc>
              </a:pPr>
              <a:r>
                <a:rPr lang="en-US" sz="10505" spc="525" dirty="0" err="1">
                  <a:solidFill>
                    <a:srgbClr val="FFFFFF"/>
                  </a:solidFill>
                  <a:ea typeface="思源黑体-超粗体 Bold"/>
                </a:rPr>
                <a:t>算法实现</a:t>
              </a:r>
              <a:endParaRPr lang="en-US" sz="10505" spc="525" dirty="0">
                <a:solidFill>
                  <a:srgbClr val="FFFFFF"/>
                </a:solidFill>
                <a:ea typeface="思源黑体-超粗体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0305"/>
              <a:ext cx="1131604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DM Sans"/>
                </a:rPr>
                <a:t>ALGORITHM IMPLEMENTATION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3254" y="2017023"/>
            <a:ext cx="3251221" cy="27418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3437" y="2148676"/>
            <a:ext cx="4847984" cy="61610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91800" y="944994"/>
            <a:ext cx="1130990" cy="2144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4844" y="0"/>
            <a:ext cx="9263156" cy="10772084"/>
          </a:xfrm>
          <a:prstGeom prst="rect">
            <a:avLst/>
          </a:prstGeom>
          <a:solidFill>
            <a:srgbClr val="FF9393"/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331910" y="242753"/>
            <a:ext cx="8446744" cy="6899029"/>
            <a:chOff x="228600" y="227330"/>
            <a:chExt cx="3764277" cy="3167380"/>
          </a:xfrm>
        </p:grpSpPr>
        <p:sp>
          <p:nvSpPr>
            <p:cNvPr id="4" name="Freeform 4"/>
            <p:cNvSpPr/>
            <p:nvPr/>
          </p:nvSpPr>
          <p:spPr>
            <a:xfrm>
              <a:off x="228600" y="227330"/>
              <a:ext cx="3764277" cy="3167380"/>
            </a:xfrm>
            <a:custGeom>
              <a:avLst/>
              <a:gdLst/>
              <a:ahLst/>
              <a:cxnLst/>
              <a:rect l="l" t="t" r="r" b="b"/>
              <a:pathLst>
                <a:path w="3764277" h="3167380">
                  <a:moveTo>
                    <a:pt x="3357877" y="3167380"/>
                  </a:moveTo>
                  <a:lnTo>
                    <a:pt x="406400" y="3167380"/>
                  </a:lnTo>
                  <a:cubicBezTo>
                    <a:pt x="182880" y="3167380"/>
                    <a:pt x="0" y="2984500"/>
                    <a:pt x="0" y="2760980"/>
                  </a:cubicBezTo>
                  <a:lnTo>
                    <a:pt x="0" y="406400"/>
                  </a:lnTo>
                  <a:cubicBezTo>
                    <a:pt x="0" y="182880"/>
                    <a:pt x="182880" y="0"/>
                    <a:pt x="406400" y="0"/>
                  </a:cubicBezTo>
                  <a:lnTo>
                    <a:pt x="3357877" y="0"/>
                  </a:lnTo>
                  <a:cubicBezTo>
                    <a:pt x="3581397" y="0"/>
                    <a:pt x="3764277" y="182880"/>
                    <a:pt x="3764277" y="406400"/>
                  </a:cubicBezTo>
                  <a:lnTo>
                    <a:pt x="3764277" y="2760980"/>
                  </a:lnTo>
                  <a:cubicBezTo>
                    <a:pt x="3764277" y="2985770"/>
                    <a:pt x="3582667" y="3167380"/>
                    <a:pt x="3357877" y="3167380"/>
                  </a:cubicBezTo>
                  <a:close/>
                  <a:moveTo>
                    <a:pt x="406400" y="22860"/>
                  </a:moveTo>
                  <a:cubicBezTo>
                    <a:pt x="194310" y="22860"/>
                    <a:pt x="21590" y="195580"/>
                    <a:pt x="21590" y="407670"/>
                  </a:cubicBezTo>
                  <a:lnTo>
                    <a:pt x="21590" y="2762250"/>
                  </a:lnTo>
                  <a:cubicBezTo>
                    <a:pt x="21590" y="2974340"/>
                    <a:pt x="194310" y="3147060"/>
                    <a:pt x="406400" y="3147060"/>
                  </a:cubicBezTo>
                  <a:lnTo>
                    <a:pt x="3357877" y="3147060"/>
                  </a:lnTo>
                  <a:cubicBezTo>
                    <a:pt x="3569967" y="3147060"/>
                    <a:pt x="3742687" y="2974340"/>
                    <a:pt x="3742687" y="2762250"/>
                  </a:cubicBezTo>
                  <a:lnTo>
                    <a:pt x="3742687" y="406400"/>
                  </a:lnTo>
                  <a:cubicBezTo>
                    <a:pt x="3742687" y="194310"/>
                    <a:pt x="3569967" y="21590"/>
                    <a:pt x="3357877" y="21590"/>
                  </a:cubicBezTo>
                  <a:lnTo>
                    <a:pt x="406400" y="22860"/>
                  </a:lnTo>
                  <a:close/>
                </a:path>
              </a:pathLst>
            </a:custGeom>
            <a:solidFill>
              <a:srgbClr val="7AC7C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0840" y="1818331"/>
            <a:ext cx="8508030" cy="7952921"/>
            <a:chOff x="48260" y="46990"/>
            <a:chExt cx="5440938" cy="5085942"/>
          </a:xfrm>
        </p:grpSpPr>
        <p:sp>
          <p:nvSpPr>
            <p:cNvPr id="6" name="Freeform 6"/>
            <p:cNvSpPr/>
            <p:nvPr/>
          </p:nvSpPr>
          <p:spPr>
            <a:xfrm>
              <a:off x="48260" y="46990"/>
              <a:ext cx="5440937" cy="5085942"/>
            </a:xfrm>
            <a:custGeom>
              <a:avLst/>
              <a:gdLst/>
              <a:ahLst/>
              <a:cxnLst/>
              <a:rect l="l" t="t" r="r" b="b"/>
              <a:pathLst>
                <a:path w="5440937" h="5085942">
                  <a:moveTo>
                    <a:pt x="4944368" y="5085942"/>
                  </a:moveTo>
                  <a:lnTo>
                    <a:pt x="496570" y="5085942"/>
                  </a:lnTo>
                  <a:cubicBezTo>
                    <a:pt x="223520" y="5085942"/>
                    <a:pt x="0" y="4863692"/>
                    <a:pt x="0" y="4589372"/>
                  </a:cubicBezTo>
                  <a:lnTo>
                    <a:pt x="0" y="496570"/>
                  </a:lnTo>
                  <a:cubicBezTo>
                    <a:pt x="0" y="223520"/>
                    <a:pt x="222250" y="0"/>
                    <a:pt x="496570" y="0"/>
                  </a:cubicBezTo>
                  <a:lnTo>
                    <a:pt x="4944368" y="0"/>
                  </a:lnTo>
                  <a:cubicBezTo>
                    <a:pt x="5217418" y="0"/>
                    <a:pt x="5440938" y="222250"/>
                    <a:pt x="5440938" y="496570"/>
                  </a:cubicBezTo>
                  <a:lnTo>
                    <a:pt x="5440938" y="4589372"/>
                  </a:lnTo>
                  <a:cubicBezTo>
                    <a:pt x="5439668" y="4862422"/>
                    <a:pt x="5217418" y="5085942"/>
                    <a:pt x="4944368" y="5085942"/>
                  </a:cubicBezTo>
                  <a:close/>
                  <a:moveTo>
                    <a:pt x="496570" y="111760"/>
                  </a:moveTo>
                  <a:cubicBezTo>
                    <a:pt x="284480" y="111760"/>
                    <a:pt x="111760" y="284480"/>
                    <a:pt x="111760" y="496570"/>
                  </a:cubicBezTo>
                  <a:lnTo>
                    <a:pt x="111760" y="4589372"/>
                  </a:lnTo>
                  <a:cubicBezTo>
                    <a:pt x="111760" y="4801462"/>
                    <a:pt x="284480" y="4974182"/>
                    <a:pt x="496570" y="4974182"/>
                  </a:cubicBezTo>
                  <a:lnTo>
                    <a:pt x="4944368" y="4974182"/>
                  </a:lnTo>
                  <a:cubicBezTo>
                    <a:pt x="5156458" y="4974182"/>
                    <a:pt x="5329178" y="4801462"/>
                    <a:pt x="5329178" y="4589372"/>
                  </a:cubicBezTo>
                  <a:lnTo>
                    <a:pt x="5329178" y="496570"/>
                  </a:lnTo>
                  <a:cubicBezTo>
                    <a:pt x="5329178" y="284480"/>
                    <a:pt x="5156458" y="111760"/>
                    <a:pt x="4944368" y="111760"/>
                  </a:cubicBezTo>
                  <a:lnTo>
                    <a:pt x="496570" y="111760"/>
                  </a:lnTo>
                  <a:close/>
                </a:path>
              </a:pathLst>
            </a:custGeom>
            <a:solidFill>
              <a:srgbClr val="E4E4E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36227" y="552450"/>
            <a:ext cx="34799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spc="319">
                <a:solidFill>
                  <a:srgbClr val="3F92A8"/>
                </a:solidFill>
                <a:ea typeface="思源黑体-超粗体"/>
              </a:rPr>
              <a:t>冒泡排序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2859" y="902661"/>
            <a:ext cx="651276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ea typeface="WenQuanYi"/>
              </a:rPr>
              <a:t>算法原理</a:t>
            </a:r>
            <a:r>
              <a:rPr lang="en-US" sz="5199" dirty="0">
                <a:solidFill>
                  <a:srgbClr val="FFFFFF"/>
                </a:solidFill>
                <a:ea typeface="WenQuanYi"/>
              </a:rPr>
              <a:t>：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5319" y="2496297"/>
            <a:ext cx="6119926" cy="37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351" lvl="1" indent="-284675">
              <a:lnSpc>
                <a:spcPts val="3691"/>
              </a:lnSpc>
              <a:buFont typeface="Arial"/>
              <a:buChar char="•"/>
            </a:pPr>
            <a:r>
              <a:rPr lang="en-US" sz="2637" dirty="0" err="1">
                <a:solidFill>
                  <a:srgbClr val="FFFFFF"/>
                </a:solidFill>
                <a:ea typeface="WenQuanYi"/>
              </a:rPr>
              <a:t>比较</a:t>
            </a:r>
            <a:r>
              <a:rPr lang="en-US" sz="2637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相邻的元素</a:t>
            </a:r>
            <a:r>
              <a:rPr lang="en-US" sz="2637" dirty="0" err="1">
                <a:solidFill>
                  <a:srgbClr val="FFFFFF"/>
                </a:solidFill>
                <a:ea typeface="WenQuanYi"/>
              </a:rPr>
              <a:t>。如果第一个比第二个大，就</a:t>
            </a:r>
            <a:r>
              <a:rPr lang="en-US" sz="2637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交换</a:t>
            </a:r>
            <a:r>
              <a:rPr lang="en-US" sz="2637" dirty="0" err="1">
                <a:solidFill>
                  <a:srgbClr val="FFFFFF"/>
                </a:solidFill>
                <a:ea typeface="WenQuanYi"/>
              </a:rPr>
              <a:t>他们两个</a:t>
            </a:r>
            <a:r>
              <a:rPr lang="en-US" sz="2637" dirty="0">
                <a:solidFill>
                  <a:srgbClr val="FFFFFF"/>
                </a:solidFill>
                <a:ea typeface="WenQuanYi"/>
              </a:rPr>
              <a:t>。 </a:t>
            </a:r>
          </a:p>
          <a:p>
            <a:pPr marL="569351" lvl="1" indent="-284675">
              <a:lnSpc>
                <a:spcPts val="3691"/>
              </a:lnSpc>
              <a:buFont typeface="Arial"/>
              <a:buChar char="•"/>
            </a:pPr>
            <a:r>
              <a:rPr lang="en-US" sz="2637" dirty="0" err="1">
                <a:solidFill>
                  <a:srgbClr val="FFFFFF"/>
                </a:solidFill>
                <a:ea typeface="Arimo"/>
              </a:rPr>
              <a:t>对每一对相邻元素做同样的工作，从开始第一对到结尾的最后一对。一轮后</a:t>
            </a:r>
            <a:r>
              <a:rPr lang="en-US" sz="2637" dirty="0" err="1">
                <a:solidFill>
                  <a:schemeClr val="accent4">
                    <a:lumMod val="75000"/>
                  </a:schemeClr>
                </a:solidFill>
                <a:ea typeface="Arimo"/>
              </a:rPr>
              <a:t>将最大的数移向最后</a:t>
            </a:r>
            <a:r>
              <a:rPr lang="en-US" sz="2637" dirty="0">
                <a:solidFill>
                  <a:srgbClr val="FFFFFF"/>
                </a:solidFill>
                <a:ea typeface="Arimo"/>
              </a:rPr>
              <a:t>。</a:t>
            </a:r>
            <a:r>
              <a:rPr lang="en-US" sz="2637" dirty="0">
                <a:solidFill>
                  <a:srgbClr val="FFFFFF"/>
                </a:solidFill>
                <a:latin typeface="WenQuanYi"/>
              </a:rPr>
              <a:t> </a:t>
            </a:r>
          </a:p>
          <a:p>
            <a:pPr marL="569351" lvl="1" indent="-284675">
              <a:lnSpc>
                <a:spcPts val="3691"/>
              </a:lnSpc>
              <a:buFont typeface="Arial"/>
              <a:buChar char="•"/>
            </a:pPr>
            <a:r>
              <a:rPr lang="en-US" sz="2637" dirty="0" err="1">
                <a:solidFill>
                  <a:srgbClr val="FFFFFF"/>
                </a:solidFill>
                <a:ea typeface="WenQuanYi"/>
              </a:rPr>
              <a:t>持续每次对越来越少的元素重复上面的步骤，直到没有任何一对数字需要比较</a:t>
            </a:r>
            <a:r>
              <a:rPr lang="en-US" sz="2637" dirty="0">
                <a:solidFill>
                  <a:srgbClr val="FFFFFF"/>
                </a:solidFill>
                <a:ea typeface="WenQuanYi"/>
              </a:rPr>
              <a:t>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388" y="3111998"/>
            <a:ext cx="7324934" cy="436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WenQuanYi"/>
              </a:rPr>
              <a:t>//</a:t>
            </a:r>
            <a:r>
              <a:rPr lang="en-US" sz="3053" dirty="0" err="1">
                <a:solidFill>
                  <a:srgbClr val="363637"/>
                </a:solidFill>
                <a:latin typeface="WenQuanYi"/>
              </a:rPr>
              <a:t>冒泡排序</a:t>
            </a:r>
            <a:endParaRPr lang="en-US" sz="3053" dirty="0">
              <a:solidFill>
                <a:srgbClr val="363637"/>
              </a:solidFill>
              <a:latin typeface="WenQuanYi"/>
            </a:endParaRPr>
          </a:p>
          <a:p>
            <a:pPr>
              <a:lnSpc>
                <a:spcPts val="4274"/>
              </a:lnSpc>
            </a:pPr>
            <a:r>
              <a:rPr lang="en-US" sz="3053" dirty="0" err="1">
                <a:solidFill>
                  <a:srgbClr val="363637"/>
                </a:solidFill>
                <a:latin typeface="Arimo"/>
              </a:rPr>
              <a:t>len</a:t>
            </a:r>
            <a:r>
              <a:rPr lang="en-US" sz="3053" dirty="0">
                <a:solidFill>
                  <a:srgbClr val="363637"/>
                </a:solidFill>
                <a:latin typeface="Arimo"/>
              </a:rPr>
              <a:t>&lt;-</a:t>
            </a:r>
            <a:r>
              <a:rPr lang="en-US" sz="3053" dirty="0" err="1">
                <a:solidFill>
                  <a:srgbClr val="363637"/>
                </a:solidFill>
                <a:latin typeface="Arimo"/>
              </a:rPr>
              <a:t>arr.lenth</a:t>
            </a:r>
            <a:endParaRPr lang="en-US" sz="3053" dirty="0">
              <a:solidFill>
                <a:srgbClr val="363637"/>
              </a:solidFill>
              <a:latin typeface="Arimo"/>
            </a:endParaRP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for int </a:t>
            </a:r>
            <a:r>
              <a:rPr lang="en-US" sz="3053" dirty="0" err="1">
                <a:solidFill>
                  <a:srgbClr val="363637"/>
                </a:solidFill>
                <a:latin typeface="Arimo"/>
              </a:rPr>
              <a:t>i</a:t>
            </a:r>
            <a:r>
              <a:rPr lang="en-US" sz="3053" dirty="0">
                <a:solidFill>
                  <a:srgbClr val="363637"/>
                </a:solidFill>
                <a:latin typeface="Arimo"/>
              </a:rPr>
              <a:t>&lt;-0 to len-1</a:t>
            </a: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   for int j&lt;-0 to len-i-1</a:t>
            </a: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      if </a:t>
            </a:r>
            <a:r>
              <a:rPr lang="en-US" sz="3053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3053" dirty="0">
                <a:solidFill>
                  <a:srgbClr val="363637"/>
                </a:solidFill>
                <a:latin typeface="Arimo"/>
              </a:rPr>
              <a:t>[j]&gt;</a:t>
            </a:r>
            <a:r>
              <a:rPr lang="en-US" sz="3053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3053" dirty="0">
                <a:solidFill>
                  <a:srgbClr val="363637"/>
                </a:solidFill>
                <a:latin typeface="Arimo"/>
              </a:rPr>
              <a:t>[j+1]</a:t>
            </a: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         then swap(arr,j,j+1)</a:t>
            </a: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    end</a:t>
            </a:r>
          </a:p>
          <a:p>
            <a:pPr>
              <a:lnSpc>
                <a:spcPts val="4274"/>
              </a:lnSpc>
            </a:pPr>
            <a:r>
              <a:rPr lang="en-US" sz="3053" dirty="0">
                <a:solidFill>
                  <a:srgbClr val="363637"/>
                </a:solidFill>
                <a:latin typeface="Arimo"/>
              </a:rPr>
              <a:t>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38800" y="2203907"/>
            <a:ext cx="3113896" cy="874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9393"/>
                </a:solidFill>
                <a:ea typeface="WenQuanYi"/>
              </a:rPr>
              <a:t>代码实现</a:t>
            </a:r>
            <a:endParaRPr lang="en-US" sz="5199" dirty="0">
              <a:solidFill>
                <a:srgbClr val="FF9393"/>
              </a:solidFill>
              <a:ea typeface="WenQuanY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14496" y="8788277"/>
            <a:ext cx="97282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4E4E5"/>
                </a:solidFill>
                <a:latin typeface="WenQuanYi"/>
              </a:rPr>
              <a:t>java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CF43D6-BBAD-41DC-A5EB-0A42271B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17" y="7537866"/>
            <a:ext cx="9121783" cy="28381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68D831-7F74-4552-8016-125B3B415DA6}"/>
              </a:ext>
            </a:extLst>
          </p:cNvPr>
          <p:cNvSpPr txBox="1"/>
          <p:nvPr/>
        </p:nvSpPr>
        <p:spPr>
          <a:xfrm>
            <a:off x="2673873" y="6991775"/>
            <a:ext cx="608371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9393"/>
                </a:solidFill>
              </a:rPr>
              <a:t>时间复杂度分析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sz="2400" dirty="0">
                <a:sym typeface="Wingdings" panose="05000000000000000000" pitchFamily="2" charset="2"/>
              </a:rPr>
              <a:t>（最内层循环次数）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pt-BR" altLang="zh-CN" sz="2400" b="0" i="0" dirty="0">
                <a:solidFill>
                  <a:srgbClr val="E83E8C"/>
                </a:solidFill>
                <a:effectLst/>
                <a:latin typeface="Courier New" panose="02070309020205020404" pitchFamily="49" charset="0"/>
              </a:rPr>
              <a:t>(N - 1)(N + 1) / 2 = (N^2 - 1)/2</a:t>
            </a:r>
          </a:p>
          <a:p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除去系数和尾数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2400" dirty="0">
                <a:solidFill>
                  <a:srgbClr val="E83E8C"/>
                </a:solidFill>
                <a:latin typeface="Courier New" panose="02070309020205020404" pitchFamily="49" charset="0"/>
              </a:rPr>
              <a:t>O</a:t>
            </a:r>
            <a:r>
              <a:rPr lang="zh-CN" altLang="en-US" sz="2400" dirty="0">
                <a:solidFill>
                  <a:srgbClr val="E83E8C"/>
                </a:solidFill>
                <a:latin typeface="Courier New" panose="02070309020205020404" pitchFamily="49" charset="0"/>
              </a:rPr>
              <a:t>（</a:t>
            </a:r>
            <a:r>
              <a:rPr lang="en-US" altLang="zh-CN" sz="2400" dirty="0">
                <a:solidFill>
                  <a:srgbClr val="E83E8C"/>
                </a:solidFill>
                <a:latin typeface="Courier New" panose="02070309020205020404" pitchFamily="49" charset="0"/>
              </a:rPr>
              <a:t>n^2</a:t>
            </a:r>
            <a:r>
              <a:rPr lang="zh-CN" altLang="en-US" sz="2400" dirty="0">
                <a:solidFill>
                  <a:srgbClr val="E83E8C"/>
                </a:solidFill>
                <a:latin typeface="Courier New" panose="02070309020205020404" pitchFamily="49" charset="0"/>
              </a:rPr>
              <a:t>）</a:t>
            </a:r>
            <a:endParaRPr lang="zh-CN" altLang="en-US" sz="24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157586"/>
            <a:ext cx="18288000" cy="7129414"/>
          </a:xfrm>
          <a:prstGeom prst="rect">
            <a:avLst/>
          </a:prstGeom>
          <a:solidFill>
            <a:srgbClr val="FF9393">
              <a:alpha val="7568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9296400" y="1055100"/>
            <a:ext cx="7962900" cy="1127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6601" spc="330" dirty="0" err="1">
                <a:solidFill>
                  <a:srgbClr val="3F92A8"/>
                </a:solidFill>
                <a:ea typeface="思源黑体-超粗体 Bold"/>
              </a:rPr>
              <a:t>选择排序</a:t>
            </a:r>
            <a:endParaRPr lang="en-US" sz="6601" spc="330" dirty="0">
              <a:solidFill>
                <a:srgbClr val="3F92A8"/>
              </a:solidFill>
              <a:ea typeface="思源黑体-超粗体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3032" y="495300"/>
            <a:ext cx="6968613" cy="222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3147" dirty="0" err="1">
                <a:solidFill>
                  <a:srgbClr val="0C9BC2"/>
                </a:solidFill>
                <a:ea typeface="WenQuanYi"/>
              </a:rPr>
              <a:t>算法思路</a:t>
            </a:r>
            <a:r>
              <a:rPr lang="en-US" sz="3147" dirty="0">
                <a:solidFill>
                  <a:srgbClr val="3F92A8"/>
                </a:solidFill>
                <a:ea typeface="WenQuanYi"/>
              </a:rPr>
              <a:t>：</a:t>
            </a:r>
            <a:r>
              <a:rPr lang="zh-CN" altLang="en-US" sz="3147" dirty="0">
                <a:solidFill>
                  <a:schemeClr val="accent4">
                    <a:lumMod val="75000"/>
                  </a:schemeClr>
                </a:solidFill>
                <a:ea typeface="WenQuanYi"/>
              </a:rPr>
              <a:t>每一次</a:t>
            </a:r>
            <a:r>
              <a:rPr lang="en-US" sz="3147" dirty="0" err="1">
                <a:solidFill>
                  <a:srgbClr val="3F92A8"/>
                </a:solidFill>
                <a:ea typeface="WenQuanYi"/>
              </a:rPr>
              <a:t>在序列中</a:t>
            </a:r>
            <a:r>
              <a:rPr lang="en-US" sz="3147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挑出最大</a:t>
            </a:r>
            <a:r>
              <a:rPr lang="zh-CN" altLang="en-US" sz="3147" dirty="0">
                <a:solidFill>
                  <a:schemeClr val="accent4">
                    <a:lumMod val="75000"/>
                  </a:schemeClr>
                </a:solidFill>
                <a:ea typeface="WenQuanYi"/>
              </a:rPr>
              <a:t>（最小）</a:t>
            </a:r>
            <a:r>
              <a:rPr lang="en-US" sz="3147" dirty="0" err="1">
                <a:solidFill>
                  <a:schemeClr val="accent4">
                    <a:lumMod val="75000"/>
                  </a:schemeClr>
                </a:solidFill>
                <a:ea typeface="WenQuanYi"/>
              </a:rPr>
              <a:t>的一个数放到序列的末尾</a:t>
            </a:r>
            <a:r>
              <a:rPr lang="en-US" sz="3147" dirty="0" err="1">
                <a:solidFill>
                  <a:srgbClr val="3F92A8"/>
                </a:solidFill>
                <a:ea typeface="WenQuanYi"/>
              </a:rPr>
              <a:t>，并在未排序的序列中重复以上操作，直至排序完成</a:t>
            </a:r>
            <a:r>
              <a:rPr lang="en-US" sz="3147" dirty="0">
                <a:solidFill>
                  <a:srgbClr val="3F92A8"/>
                </a:solidFill>
                <a:ea typeface="WenQuanYi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E3D5D-09A9-434A-B860-DE4DEB6C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52900"/>
            <a:ext cx="15574143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05688" y="-222683"/>
            <a:ext cx="9382312" cy="10732365"/>
          </a:xfrm>
          <a:prstGeom prst="rect">
            <a:avLst/>
          </a:prstGeom>
          <a:solidFill>
            <a:srgbClr val="FF9393">
              <a:alpha val="1882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313647" y="1281700"/>
            <a:ext cx="10337139" cy="5264205"/>
            <a:chOff x="228600" y="227330"/>
            <a:chExt cx="7305603" cy="4473359"/>
          </a:xfrm>
        </p:grpSpPr>
        <p:sp>
          <p:nvSpPr>
            <p:cNvPr id="4" name="Freeform 4"/>
            <p:cNvSpPr/>
            <p:nvPr/>
          </p:nvSpPr>
          <p:spPr>
            <a:xfrm>
              <a:off x="-17724120" y="-21417280"/>
              <a:ext cx="31074923" cy="37152999"/>
            </a:xfrm>
            <a:custGeom>
              <a:avLst/>
              <a:gdLst/>
              <a:ahLst/>
              <a:cxnLst/>
              <a:rect l="l" t="t" r="r" b="b"/>
              <a:pathLst>
                <a:path w="31074923" h="37152999">
                  <a:moveTo>
                    <a:pt x="0" y="0"/>
                  </a:moveTo>
                  <a:lnTo>
                    <a:pt x="31074924" y="0"/>
                  </a:lnTo>
                  <a:lnTo>
                    <a:pt x="31074924" y="37152999"/>
                  </a:lnTo>
                  <a:lnTo>
                    <a:pt x="0" y="3715299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228600" y="227330"/>
              <a:ext cx="7305603" cy="4473359"/>
            </a:xfrm>
            <a:custGeom>
              <a:avLst/>
              <a:gdLst/>
              <a:ahLst/>
              <a:cxnLst/>
              <a:rect l="l" t="t" r="r" b="b"/>
              <a:pathLst>
                <a:path w="7305603" h="4473359">
                  <a:moveTo>
                    <a:pt x="6899203" y="4473359"/>
                  </a:moveTo>
                  <a:lnTo>
                    <a:pt x="406400" y="4473359"/>
                  </a:lnTo>
                  <a:cubicBezTo>
                    <a:pt x="182880" y="4473359"/>
                    <a:pt x="0" y="4290479"/>
                    <a:pt x="0" y="4066959"/>
                  </a:cubicBezTo>
                  <a:lnTo>
                    <a:pt x="0" y="406400"/>
                  </a:lnTo>
                  <a:cubicBezTo>
                    <a:pt x="0" y="182880"/>
                    <a:pt x="182880" y="0"/>
                    <a:pt x="406400" y="0"/>
                  </a:cubicBezTo>
                  <a:lnTo>
                    <a:pt x="6899203" y="0"/>
                  </a:lnTo>
                  <a:cubicBezTo>
                    <a:pt x="7122723" y="0"/>
                    <a:pt x="7305603" y="182880"/>
                    <a:pt x="7305603" y="406400"/>
                  </a:cubicBezTo>
                  <a:lnTo>
                    <a:pt x="7305603" y="4066959"/>
                  </a:lnTo>
                  <a:cubicBezTo>
                    <a:pt x="7305603" y="4291749"/>
                    <a:pt x="7123993" y="4473359"/>
                    <a:pt x="6899203" y="4473359"/>
                  </a:cubicBezTo>
                  <a:close/>
                  <a:moveTo>
                    <a:pt x="406400" y="22860"/>
                  </a:moveTo>
                  <a:cubicBezTo>
                    <a:pt x="194310" y="22860"/>
                    <a:pt x="21590" y="195580"/>
                    <a:pt x="21590" y="407670"/>
                  </a:cubicBezTo>
                  <a:lnTo>
                    <a:pt x="21590" y="4068229"/>
                  </a:lnTo>
                  <a:cubicBezTo>
                    <a:pt x="21590" y="4280319"/>
                    <a:pt x="194310" y="4453039"/>
                    <a:pt x="406400" y="4453039"/>
                  </a:cubicBezTo>
                  <a:lnTo>
                    <a:pt x="6899203" y="4453039"/>
                  </a:lnTo>
                  <a:cubicBezTo>
                    <a:pt x="7111293" y="4453039"/>
                    <a:pt x="7284013" y="4280319"/>
                    <a:pt x="7284013" y="4068229"/>
                  </a:cubicBezTo>
                  <a:lnTo>
                    <a:pt x="7284013" y="406400"/>
                  </a:lnTo>
                  <a:cubicBezTo>
                    <a:pt x="7284013" y="194310"/>
                    <a:pt x="7111293" y="21590"/>
                    <a:pt x="6899203" y="21590"/>
                  </a:cubicBezTo>
                  <a:lnTo>
                    <a:pt x="406400" y="21590"/>
                  </a:lnTo>
                  <a:close/>
                </a:path>
              </a:pathLst>
            </a:custGeom>
            <a:solidFill>
              <a:srgbClr val="E4E4E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33942" y="1460987"/>
            <a:ext cx="7922939" cy="5084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WenQuanYi"/>
              </a:rPr>
              <a:t>//</a:t>
            </a:r>
            <a:r>
              <a:rPr lang="en-US" sz="2862" dirty="0" err="1">
                <a:solidFill>
                  <a:srgbClr val="363637"/>
                </a:solidFill>
                <a:latin typeface="WenQuanYi"/>
              </a:rPr>
              <a:t>选择排序</a:t>
            </a:r>
            <a:endParaRPr lang="en-US" sz="2862" dirty="0">
              <a:solidFill>
                <a:srgbClr val="363637"/>
              </a:solidFill>
              <a:latin typeface="WenQuanYi"/>
            </a:endParaRPr>
          </a:p>
          <a:p>
            <a:pPr>
              <a:lnSpc>
                <a:spcPts val="4007"/>
              </a:lnSpc>
            </a:pPr>
            <a:r>
              <a:rPr lang="en-US" sz="2862" dirty="0" err="1">
                <a:solidFill>
                  <a:srgbClr val="363637"/>
                </a:solidFill>
                <a:latin typeface="Arimo"/>
              </a:rPr>
              <a:t>len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&lt;-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arr.lenth</a:t>
            </a:r>
            <a:endParaRPr lang="en-US" sz="2862" dirty="0">
              <a:solidFill>
                <a:srgbClr val="363637"/>
              </a:solidFill>
              <a:latin typeface="Arimo"/>
            </a:endParaRP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for int 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i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&lt;-0 to len-1</a:t>
            </a: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    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minindex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&lt;-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i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//</a:t>
            </a:r>
            <a:r>
              <a:rPr lang="zh-CN" altLang="en-US" sz="2862" dirty="0">
                <a:solidFill>
                  <a:srgbClr val="363637"/>
                </a:solidFill>
                <a:latin typeface="Arimo"/>
              </a:rPr>
              <a:t>记录最小数坐标</a:t>
            </a:r>
          </a:p>
          <a:p>
            <a:pPr>
              <a:lnSpc>
                <a:spcPts val="4007"/>
              </a:lnSpc>
            </a:pPr>
            <a:r>
              <a:rPr lang="zh-CN" altLang="en-US" sz="2862" dirty="0">
                <a:solidFill>
                  <a:srgbClr val="363637"/>
                </a:solidFill>
                <a:latin typeface="Arimo"/>
              </a:rPr>
              <a:t>    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for int j&lt;-i+1 to 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len</a:t>
            </a:r>
            <a:endParaRPr lang="en-US" sz="2862" dirty="0">
              <a:solidFill>
                <a:srgbClr val="363637"/>
              </a:solidFill>
              <a:latin typeface="Arimo"/>
            </a:endParaRP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      if 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[j]&lt;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[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minindex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]//</a:t>
            </a:r>
            <a:r>
              <a:rPr lang="zh-CN" altLang="en-US" sz="2862" dirty="0">
                <a:solidFill>
                  <a:srgbClr val="363637"/>
                </a:solidFill>
                <a:latin typeface="Arimo"/>
              </a:rPr>
              <a:t>找到比它更小地数</a:t>
            </a:r>
          </a:p>
          <a:p>
            <a:pPr>
              <a:lnSpc>
                <a:spcPts val="4007"/>
              </a:lnSpc>
            </a:pPr>
            <a:r>
              <a:rPr lang="zh-CN" altLang="en-US" sz="2862" dirty="0">
                <a:solidFill>
                  <a:srgbClr val="363637"/>
                </a:solidFill>
                <a:latin typeface="Arimo"/>
              </a:rPr>
              <a:t>         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minindex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=j;</a:t>
            </a: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    end</a:t>
            </a: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    swap(</a:t>
            </a:r>
            <a:r>
              <a:rPr lang="en-US" sz="2862" dirty="0" err="1">
                <a:solidFill>
                  <a:srgbClr val="363637"/>
                </a:solidFill>
                <a:latin typeface="Arimo"/>
              </a:rPr>
              <a:t>arr,i,minindex</a:t>
            </a:r>
            <a:r>
              <a:rPr lang="en-US" sz="2862" dirty="0">
                <a:solidFill>
                  <a:srgbClr val="363637"/>
                </a:solidFill>
                <a:latin typeface="Arimo"/>
              </a:rPr>
              <a:t>)</a:t>
            </a:r>
          </a:p>
          <a:p>
            <a:pPr>
              <a:lnSpc>
                <a:spcPts val="4007"/>
              </a:lnSpc>
            </a:pPr>
            <a:r>
              <a:rPr lang="en-US" sz="2862" dirty="0">
                <a:solidFill>
                  <a:srgbClr val="363637"/>
                </a:solidFill>
                <a:latin typeface="Arimo"/>
              </a:rPr>
              <a:t>end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50240" y="5669708"/>
            <a:ext cx="4937760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13828" y="319675"/>
            <a:ext cx="35837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spc="319">
                <a:solidFill>
                  <a:srgbClr val="3F92A8"/>
                </a:solidFill>
                <a:ea typeface="思源黑体-超粗体 Bold"/>
              </a:rPr>
              <a:t>代码实现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AEF58D-227C-4086-92F7-543E4FCD0F44}"/>
              </a:ext>
            </a:extLst>
          </p:cNvPr>
          <p:cNvSpPr txBox="1"/>
          <p:nvPr/>
        </p:nvSpPr>
        <p:spPr>
          <a:xfrm>
            <a:off x="5257800" y="6791849"/>
            <a:ext cx="57599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9393"/>
                </a:solidFill>
              </a:rPr>
              <a:t>时间复杂度分析</a:t>
            </a:r>
            <a:r>
              <a:rPr lang="zh-CN" altLang="en-US" dirty="0">
                <a:solidFill>
                  <a:srgbClr val="FF9393"/>
                </a:solidFill>
              </a:rPr>
              <a:t>：</a:t>
            </a:r>
            <a:endParaRPr lang="en-US" altLang="zh-CN" dirty="0">
              <a:solidFill>
                <a:srgbClr val="FF9393"/>
              </a:solidFill>
            </a:endParaRPr>
          </a:p>
          <a:p>
            <a:r>
              <a:rPr lang="en-US" altLang="zh-CN" sz="2800" dirty="0"/>
              <a:t>    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N-1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r>
              <a:rPr lang="en-US" altLang="zh-CN" sz="2800" dirty="0">
                <a:solidFill>
                  <a:srgbClr val="FF9393"/>
                </a:solidFill>
              </a:rPr>
              <a:t>N-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1+N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r>
              <a:rPr lang="en-US" altLang="zh-CN" sz="2800" dirty="0">
                <a:solidFill>
                  <a:srgbClr val="FF9393"/>
                </a:solidFill>
              </a:rPr>
              <a:t>N/2=N^2/2—2n</a:t>
            </a:r>
          </a:p>
          <a:p>
            <a:r>
              <a:rPr lang="en-US" altLang="zh-CN" sz="2800" dirty="0">
                <a:solidFill>
                  <a:srgbClr val="FF9393"/>
                </a:solidFill>
              </a:rPr>
              <a:t>      (</a:t>
            </a:r>
            <a:r>
              <a:rPr lang="zh-CN" altLang="en-US" sz="2800" dirty="0">
                <a:solidFill>
                  <a:srgbClr val="FF9393"/>
                </a:solidFill>
              </a:rPr>
              <a:t>除去系数和尾数</a:t>
            </a:r>
            <a:r>
              <a:rPr lang="en-US" altLang="zh-CN" sz="2800" dirty="0">
                <a:solidFill>
                  <a:srgbClr val="FF9393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FF9393"/>
                </a:solidFill>
              </a:rPr>
              <a:t>       O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n^2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endParaRPr lang="en-US" altLang="zh-CN" sz="2800" dirty="0">
              <a:solidFill>
                <a:srgbClr val="FF9393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593176">
            <a:off x="432002" y="-7707857"/>
            <a:ext cx="13458553" cy="21353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026476"/>
            <a:ext cx="11159896" cy="8260524"/>
            <a:chOff x="0" y="0"/>
            <a:chExt cx="7257661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57661" cy="5372100"/>
            </a:xfrm>
            <a:custGeom>
              <a:avLst/>
              <a:gdLst/>
              <a:ahLst/>
              <a:cxnLst/>
              <a:rect l="l" t="t" r="r" b="b"/>
              <a:pathLst>
                <a:path w="7257661" h="5372100">
                  <a:moveTo>
                    <a:pt x="5706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06991" y="5372100"/>
                  </a:lnTo>
                  <a:lnTo>
                    <a:pt x="7257661" y="2686050"/>
                  </a:lnTo>
                  <a:lnTo>
                    <a:pt x="570699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38309" y="0"/>
            <a:ext cx="9549691" cy="4485553"/>
            <a:chOff x="0" y="0"/>
            <a:chExt cx="3230389" cy="1517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0389" cy="1517335"/>
            </a:xfrm>
            <a:custGeom>
              <a:avLst/>
              <a:gdLst/>
              <a:ahLst/>
              <a:cxnLst/>
              <a:rect l="l" t="t" r="r" b="b"/>
              <a:pathLst>
                <a:path w="3230389" h="1517335">
                  <a:moveTo>
                    <a:pt x="0" y="0"/>
                  </a:moveTo>
                  <a:lnTo>
                    <a:pt x="3230389" y="0"/>
                  </a:lnTo>
                  <a:lnTo>
                    <a:pt x="3230389" y="1517335"/>
                  </a:lnTo>
                  <a:lnTo>
                    <a:pt x="0" y="15173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38309" y="0"/>
            <a:ext cx="9549691" cy="4485553"/>
            <a:chOff x="228600" y="227330"/>
            <a:chExt cx="5346112" cy="2511104"/>
          </a:xfrm>
        </p:grpSpPr>
        <p:sp>
          <p:nvSpPr>
            <p:cNvPr id="8" name="Freeform 8"/>
            <p:cNvSpPr/>
            <p:nvPr/>
          </p:nvSpPr>
          <p:spPr>
            <a:xfrm>
              <a:off x="228600" y="227330"/>
              <a:ext cx="5346112" cy="2511104"/>
            </a:xfrm>
            <a:custGeom>
              <a:avLst/>
              <a:gdLst/>
              <a:ahLst/>
              <a:cxnLst/>
              <a:rect l="l" t="t" r="r" b="b"/>
              <a:pathLst>
                <a:path w="5346112" h="2511104">
                  <a:moveTo>
                    <a:pt x="4939712" y="2511104"/>
                  </a:moveTo>
                  <a:lnTo>
                    <a:pt x="406400" y="2511104"/>
                  </a:lnTo>
                  <a:cubicBezTo>
                    <a:pt x="182880" y="2511104"/>
                    <a:pt x="0" y="2328224"/>
                    <a:pt x="0" y="2104704"/>
                  </a:cubicBezTo>
                  <a:lnTo>
                    <a:pt x="0" y="406400"/>
                  </a:lnTo>
                  <a:cubicBezTo>
                    <a:pt x="0" y="182880"/>
                    <a:pt x="182880" y="0"/>
                    <a:pt x="406400" y="0"/>
                  </a:cubicBezTo>
                  <a:lnTo>
                    <a:pt x="4939712" y="0"/>
                  </a:lnTo>
                  <a:cubicBezTo>
                    <a:pt x="5163232" y="0"/>
                    <a:pt x="5346112" y="182880"/>
                    <a:pt x="5346112" y="406400"/>
                  </a:cubicBezTo>
                  <a:lnTo>
                    <a:pt x="5346112" y="2104704"/>
                  </a:lnTo>
                  <a:cubicBezTo>
                    <a:pt x="5346112" y="2329494"/>
                    <a:pt x="5164502" y="2511104"/>
                    <a:pt x="4939712" y="2511104"/>
                  </a:cubicBezTo>
                  <a:close/>
                  <a:moveTo>
                    <a:pt x="406400" y="22860"/>
                  </a:moveTo>
                  <a:cubicBezTo>
                    <a:pt x="194310" y="22860"/>
                    <a:pt x="21590" y="195580"/>
                    <a:pt x="21590" y="407670"/>
                  </a:cubicBezTo>
                  <a:lnTo>
                    <a:pt x="21590" y="2105974"/>
                  </a:lnTo>
                  <a:cubicBezTo>
                    <a:pt x="21590" y="2318064"/>
                    <a:pt x="194310" y="2490784"/>
                    <a:pt x="406400" y="2490784"/>
                  </a:cubicBezTo>
                  <a:lnTo>
                    <a:pt x="4939712" y="2490784"/>
                  </a:lnTo>
                  <a:cubicBezTo>
                    <a:pt x="5151802" y="2490784"/>
                    <a:pt x="5324522" y="2318064"/>
                    <a:pt x="5324522" y="2105974"/>
                  </a:cubicBezTo>
                  <a:lnTo>
                    <a:pt x="5324522" y="406400"/>
                  </a:lnTo>
                  <a:cubicBezTo>
                    <a:pt x="5324522" y="194310"/>
                    <a:pt x="5151802" y="21590"/>
                    <a:pt x="4939712" y="21590"/>
                  </a:cubicBezTo>
                  <a:lnTo>
                    <a:pt x="406400" y="22860"/>
                  </a:lnTo>
                  <a:close/>
                </a:path>
              </a:pathLst>
            </a:custGeom>
            <a:solidFill>
              <a:srgbClr val="FF939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552450"/>
            <a:ext cx="348397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spc="319">
                <a:solidFill>
                  <a:srgbClr val="0C9BC2"/>
                </a:solidFill>
                <a:ea typeface="思源黑体-超粗体 Bold"/>
              </a:rPr>
              <a:t>插入排序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2528" y="2902146"/>
            <a:ext cx="6725782" cy="4229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WenQuanYi"/>
              </a:rPr>
              <a:t>//</a:t>
            </a:r>
            <a:r>
              <a:rPr lang="en-US" sz="2653" dirty="0" err="1">
                <a:solidFill>
                  <a:srgbClr val="363637"/>
                </a:solidFill>
                <a:latin typeface="WenQuanYi"/>
              </a:rPr>
              <a:t>插入排序</a:t>
            </a:r>
            <a:endParaRPr lang="en-US" sz="2653" dirty="0">
              <a:solidFill>
                <a:srgbClr val="363637"/>
              </a:solidFill>
              <a:latin typeface="WenQuanYi"/>
            </a:endParaRPr>
          </a:p>
          <a:p>
            <a:pPr>
              <a:lnSpc>
                <a:spcPts val="3715"/>
              </a:lnSpc>
            </a:pPr>
            <a:r>
              <a:rPr lang="en-US" sz="2653" dirty="0" err="1">
                <a:solidFill>
                  <a:srgbClr val="363637"/>
                </a:solidFill>
                <a:latin typeface="Arimo"/>
              </a:rPr>
              <a:t>len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&lt;-</a:t>
            </a:r>
            <a:r>
              <a:rPr lang="en-US" sz="2653" dirty="0" err="1">
                <a:solidFill>
                  <a:srgbClr val="363637"/>
                </a:solidFill>
                <a:latin typeface="Arimo"/>
              </a:rPr>
              <a:t>arr.lenth</a:t>
            </a:r>
            <a:endParaRPr lang="en-US" sz="2653" dirty="0">
              <a:solidFill>
                <a:srgbClr val="363637"/>
              </a:solidFill>
              <a:latin typeface="Arimo"/>
            </a:endParaRPr>
          </a:p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Arimo"/>
              </a:rPr>
              <a:t>for int I &lt;- 1 to </a:t>
            </a:r>
            <a:r>
              <a:rPr lang="en-US" sz="2653" dirty="0" err="1">
                <a:solidFill>
                  <a:srgbClr val="363637"/>
                </a:solidFill>
                <a:latin typeface="Arimo"/>
              </a:rPr>
              <a:t>len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 //</a:t>
            </a:r>
            <a:r>
              <a:rPr lang="zh-CN" altLang="en-US" sz="2653" dirty="0">
                <a:solidFill>
                  <a:srgbClr val="363637"/>
                </a:solidFill>
                <a:latin typeface="Arimo"/>
              </a:rPr>
              <a:t>从第二个元素开始</a:t>
            </a:r>
          </a:p>
          <a:p>
            <a:pPr>
              <a:lnSpc>
                <a:spcPts val="3715"/>
              </a:lnSpc>
            </a:pPr>
            <a:r>
              <a:rPr lang="zh-CN" altLang="en-US" sz="2653" dirty="0">
                <a:solidFill>
                  <a:srgbClr val="363637"/>
                </a:solidFill>
                <a:latin typeface="Arimo"/>
              </a:rPr>
              <a:t>   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for int j &lt;- </a:t>
            </a:r>
            <a:r>
              <a:rPr lang="en-US" sz="2653" dirty="0" err="1">
                <a:solidFill>
                  <a:srgbClr val="363637"/>
                </a:solidFill>
                <a:latin typeface="Arimo"/>
              </a:rPr>
              <a:t>i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 ,j&gt;0,j--//</a:t>
            </a:r>
            <a:r>
              <a:rPr lang="zh-CN" altLang="en-US" sz="2653" dirty="0">
                <a:solidFill>
                  <a:srgbClr val="363637"/>
                </a:solidFill>
                <a:latin typeface="Arimo"/>
              </a:rPr>
              <a:t>默认前面数列已经有序</a:t>
            </a:r>
          </a:p>
          <a:p>
            <a:pPr>
              <a:lnSpc>
                <a:spcPts val="3715"/>
              </a:lnSpc>
            </a:pPr>
            <a:r>
              <a:rPr lang="zh-CN" altLang="en-US" sz="2653" dirty="0">
                <a:solidFill>
                  <a:srgbClr val="363637"/>
                </a:solidFill>
                <a:latin typeface="Arimo"/>
              </a:rPr>
              <a:t>      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if </a:t>
            </a:r>
            <a:r>
              <a:rPr lang="en-US" sz="2653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[j]&lt;</a:t>
            </a:r>
            <a:r>
              <a:rPr lang="en-US" sz="2653" dirty="0" err="1">
                <a:solidFill>
                  <a:srgbClr val="363637"/>
                </a:solidFill>
                <a:latin typeface="Arimo"/>
              </a:rPr>
              <a:t>arr</a:t>
            </a:r>
            <a:r>
              <a:rPr lang="en-US" sz="2653" dirty="0">
                <a:solidFill>
                  <a:srgbClr val="363637"/>
                </a:solidFill>
                <a:latin typeface="Arimo"/>
              </a:rPr>
              <a:t>[j-1]</a:t>
            </a:r>
          </a:p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Arimo"/>
              </a:rPr>
              <a:t>        swap(arr,j,j-1)</a:t>
            </a:r>
          </a:p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Arimo"/>
              </a:rPr>
              <a:t>        else break</a:t>
            </a:r>
          </a:p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Arimo"/>
              </a:rPr>
              <a:t>   end</a:t>
            </a:r>
          </a:p>
          <a:p>
            <a:pPr>
              <a:lnSpc>
                <a:spcPts val="3715"/>
              </a:lnSpc>
            </a:pPr>
            <a:r>
              <a:rPr lang="en-US" sz="2653" dirty="0">
                <a:solidFill>
                  <a:srgbClr val="363637"/>
                </a:solidFill>
                <a:latin typeface="Arimo"/>
              </a:rPr>
              <a:t> 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4009" y="2378906"/>
            <a:ext cx="78216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4E4E5"/>
                </a:solidFill>
                <a:latin typeface="WenQuanYi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151130"/>
            <a:ext cx="2916517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9393"/>
                </a:solidFill>
                <a:ea typeface="WenQuanYi"/>
              </a:rPr>
              <a:t>算法思想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2869" y="962025"/>
            <a:ext cx="8357956" cy="265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5"/>
              </a:lnSpc>
            </a:pPr>
            <a:r>
              <a:rPr lang="en-US" sz="2975" dirty="0">
                <a:solidFill>
                  <a:srgbClr val="FF9393"/>
                </a:solidFill>
                <a:ea typeface="WenQuanYi"/>
              </a:rPr>
              <a:t>在待排序的元素中，假设前面n-1(</a:t>
            </a:r>
            <a:r>
              <a:rPr lang="en-US" sz="2975" dirty="0" err="1">
                <a:solidFill>
                  <a:srgbClr val="FF9393"/>
                </a:solidFill>
                <a:ea typeface="WenQuanYi"/>
              </a:rPr>
              <a:t>其中n</a:t>
            </a:r>
            <a:r>
              <a:rPr lang="en-US" sz="2975" dirty="0">
                <a:solidFill>
                  <a:srgbClr val="FF9393"/>
                </a:solidFill>
                <a:ea typeface="WenQuanYi"/>
              </a:rPr>
              <a:t>&gt;=2)个数已经是排好顺序的，现</a:t>
            </a:r>
            <a:r>
              <a:rPr lang="en-US" sz="2975" dirty="0">
                <a:solidFill>
                  <a:schemeClr val="accent4">
                    <a:lumMod val="75000"/>
                  </a:schemeClr>
                </a:solidFill>
                <a:ea typeface="WenQuanYi"/>
              </a:rPr>
              <a:t>将第n个数插到前面已经排好的序列中</a:t>
            </a:r>
            <a:r>
              <a:rPr lang="en-US" sz="2975" dirty="0">
                <a:solidFill>
                  <a:srgbClr val="FF9393"/>
                </a:solidFill>
                <a:ea typeface="WenQuanYi"/>
              </a:rPr>
              <a:t>，然后找到合适自己的位置，使得插入第n个数的这个序列也是排好顺序的。按照此法对所有元素进行插入，直到整个序列排为有序。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AB1FCC-C2B1-4D58-8974-CC366998C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4485553"/>
            <a:ext cx="9169400" cy="58014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083F45-2F56-4F51-80CF-73434FDBF1AC}"/>
              </a:ext>
            </a:extLst>
          </p:cNvPr>
          <p:cNvSpPr txBox="1"/>
          <p:nvPr/>
        </p:nvSpPr>
        <p:spPr>
          <a:xfrm>
            <a:off x="3333290" y="7518559"/>
            <a:ext cx="57599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9393"/>
                </a:solidFill>
              </a:rPr>
              <a:t>时间复杂度分析</a:t>
            </a:r>
            <a:r>
              <a:rPr lang="zh-CN" altLang="en-US" dirty="0">
                <a:solidFill>
                  <a:srgbClr val="FF9393"/>
                </a:solidFill>
              </a:rPr>
              <a:t>：</a:t>
            </a:r>
            <a:endParaRPr lang="en-US" altLang="zh-CN" dirty="0">
              <a:solidFill>
                <a:srgbClr val="FF9393"/>
              </a:solidFill>
            </a:endParaRPr>
          </a:p>
          <a:p>
            <a:r>
              <a:rPr lang="en-US" altLang="zh-CN" sz="2800" dirty="0"/>
              <a:t>    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N-1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r>
              <a:rPr lang="en-US" altLang="zh-CN" sz="2800" dirty="0">
                <a:solidFill>
                  <a:srgbClr val="FF9393"/>
                </a:solidFill>
              </a:rPr>
              <a:t>N-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1+N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r>
              <a:rPr lang="en-US" altLang="zh-CN" sz="2800" dirty="0">
                <a:solidFill>
                  <a:srgbClr val="FF9393"/>
                </a:solidFill>
              </a:rPr>
              <a:t>N/2=N^2/2—2n</a:t>
            </a:r>
          </a:p>
          <a:p>
            <a:r>
              <a:rPr lang="en-US" altLang="zh-CN" sz="2800" dirty="0">
                <a:solidFill>
                  <a:srgbClr val="FF9393"/>
                </a:solidFill>
              </a:rPr>
              <a:t>      (</a:t>
            </a:r>
            <a:r>
              <a:rPr lang="zh-CN" altLang="en-US" sz="2800" dirty="0">
                <a:solidFill>
                  <a:srgbClr val="FF9393"/>
                </a:solidFill>
              </a:rPr>
              <a:t>除去系数和尾数</a:t>
            </a:r>
            <a:r>
              <a:rPr lang="en-US" altLang="zh-CN" sz="2800" dirty="0">
                <a:solidFill>
                  <a:srgbClr val="FF9393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FF9393"/>
                </a:solidFill>
              </a:rPr>
              <a:t>       O</a:t>
            </a:r>
            <a:r>
              <a:rPr lang="zh-CN" altLang="en-US" sz="2800" dirty="0">
                <a:solidFill>
                  <a:srgbClr val="FF9393"/>
                </a:solidFill>
              </a:rPr>
              <a:t>（</a:t>
            </a:r>
            <a:r>
              <a:rPr lang="en-US" altLang="zh-CN" sz="2800" dirty="0">
                <a:solidFill>
                  <a:srgbClr val="FF9393"/>
                </a:solidFill>
              </a:rPr>
              <a:t>n^2</a:t>
            </a:r>
            <a:r>
              <a:rPr lang="zh-CN" altLang="en-US" sz="2800" dirty="0">
                <a:solidFill>
                  <a:srgbClr val="FF9393"/>
                </a:solidFill>
              </a:rPr>
              <a:t>）</a:t>
            </a:r>
            <a:endParaRPr lang="en-US" altLang="zh-CN" sz="2800" dirty="0">
              <a:solidFill>
                <a:srgbClr val="FF9393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48600" y="-32880301"/>
            <a:ext cx="44421623" cy="57098639"/>
            <a:chOff x="-4701498" y="-19453329"/>
            <a:chExt cx="26385767" cy="33915733"/>
          </a:xfrm>
          <a:solidFill>
            <a:srgbClr val="FF9393"/>
          </a:solidFill>
        </p:grpSpPr>
        <p:sp>
          <p:nvSpPr>
            <p:cNvPr id="3" name="Freeform 3"/>
            <p:cNvSpPr/>
            <p:nvPr/>
          </p:nvSpPr>
          <p:spPr>
            <a:xfrm>
              <a:off x="-4701498" y="-19453329"/>
              <a:ext cx="26385767" cy="33915733"/>
            </a:xfrm>
            <a:custGeom>
              <a:avLst/>
              <a:gdLst/>
              <a:ahLst/>
              <a:cxnLst/>
              <a:rect l="l" t="t" r="r" b="b"/>
              <a:pathLst>
                <a:path w="26385767" h="33915733">
                  <a:moveTo>
                    <a:pt x="0" y="0"/>
                  </a:moveTo>
                  <a:lnTo>
                    <a:pt x="26385767" y="0"/>
                  </a:lnTo>
                  <a:lnTo>
                    <a:pt x="26385767" y="33915733"/>
                  </a:lnTo>
                  <a:lnTo>
                    <a:pt x="0" y="33915733"/>
                  </a:ln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28600" y="227330"/>
              <a:ext cx="2616447" cy="1236093"/>
            </a:xfrm>
            <a:custGeom>
              <a:avLst/>
              <a:gdLst/>
              <a:ahLst/>
              <a:cxnLst/>
              <a:rect l="l" t="t" r="r" b="b"/>
              <a:pathLst>
                <a:path w="2616447" h="1236093">
                  <a:moveTo>
                    <a:pt x="2210047" y="1236093"/>
                  </a:moveTo>
                  <a:lnTo>
                    <a:pt x="406400" y="1236093"/>
                  </a:lnTo>
                  <a:cubicBezTo>
                    <a:pt x="182880" y="1236093"/>
                    <a:pt x="0" y="1053213"/>
                    <a:pt x="0" y="829693"/>
                  </a:cubicBezTo>
                  <a:lnTo>
                    <a:pt x="0" y="406400"/>
                  </a:lnTo>
                  <a:cubicBezTo>
                    <a:pt x="0" y="182880"/>
                    <a:pt x="182880" y="0"/>
                    <a:pt x="406400" y="0"/>
                  </a:cubicBezTo>
                  <a:lnTo>
                    <a:pt x="2210047" y="0"/>
                  </a:lnTo>
                  <a:cubicBezTo>
                    <a:pt x="2433567" y="0"/>
                    <a:pt x="2616447" y="182880"/>
                    <a:pt x="2616447" y="406400"/>
                  </a:cubicBezTo>
                  <a:lnTo>
                    <a:pt x="2616447" y="829693"/>
                  </a:lnTo>
                  <a:cubicBezTo>
                    <a:pt x="2616447" y="1054483"/>
                    <a:pt x="2434837" y="1236093"/>
                    <a:pt x="2210047" y="1236093"/>
                  </a:cubicBezTo>
                  <a:close/>
                  <a:moveTo>
                    <a:pt x="406400" y="22860"/>
                  </a:moveTo>
                  <a:cubicBezTo>
                    <a:pt x="194310" y="22860"/>
                    <a:pt x="21590" y="195580"/>
                    <a:pt x="21590" y="407670"/>
                  </a:cubicBezTo>
                  <a:lnTo>
                    <a:pt x="21590" y="830963"/>
                  </a:lnTo>
                  <a:cubicBezTo>
                    <a:pt x="21590" y="1043053"/>
                    <a:pt x="194310" y="1215773"/>
                    <a:pt x="406400" y="1215773"/>
                  </a:cubicBezTo>
                  <a:lnTo>
                    <a:pt x="2210047" y="1215773"/>
                  </a:lnTo>
                  <a:cubicBezTo>
                    <a:pt x="2422137" y="1215773"/>
                    <a:pt x="2594857" y="1043053"/>
                    <a:pt x="2594857" y="830963"/>
                  </a:cubicBezTo>
                  <a:lnTo>
                    <a:pt x="2594857" y="406400"/>
                  </a:lnTo>
                  <a:cubicBezTo>
                    <a:pt x="2594857" y="194310"/>
                    <a:pt x="2422137" y="21590"/>
                    <a:pt x="2210047" y="21590"/>
                  </a:cubicBezTo>
                  <a:lnTo>
                    <a:pt x="406400" y="215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TextBox 5"/>
          <p:cNvSpPr txBox="1"/>
          <p:nvPr/>
        </p:nvSpPr>
        <p:spPr>
          <a:xfrm>
            <a:off x="781831" y="662163"/>
            <a:ext cx="3744126" cy="113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3"/>
              </a:lnSpc>
            </a:pPr>
            <a:r>
              <a:rPr lang="en-US" sz="6659" spc="332" dirty="0" err="1">
                <a:solidFill>
                  <a:srgbClr val="FFFFFF"/>
                </a:solidFill>
                <a:ea typeface="思源黑体-超粗体 Bold"/>
              </a:rPr>
              <a:t>归并排序</a:t>
            </a:r>
            <a:endParaRPr lang="en-US" sz="6659" spc="332" dirty="0">
              <a:solidFill>
                <a:srgbClr val="FFFFFF"/>
              </a:solidFill>
              <a:ea typeface="思源黑体-超粗体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796342" y="978694"/>
            <a:ext cx="7785067" cy="3486375"/>
            <a:chOff x="0" y="-66675"/>
            <a:chExt cx="10380089" cy="46485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874180" cy="841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8340" lvl="1" indent="-414170">
                <a:lnSpc>
                  <a:spcPts val="5371"/>
                </a:lnSpc>
                <a:buFont typeface="Arial"/>
                <a:buChar char="•"/>
              </a:pPr>
              <a:r>
                <a:rPr lang="en-US" sz="3836" spc="191" dirty="0" err="1">
                  <a:solidFill>
                    <a:srgbClr val="3F92A8"/>
                  </a:solidFill>
                  <a:ea typeface="思源黑体 Bold"/>
                </a:rPr>
                <a:t>算法思想</a:t>
              </a:r>
              <a:endParaRPr lang="en-US" sz="3836" spc="191" dirty="0">
                <a:solidFill>
                  <a:srgbClr val="3F92A8"/>
                </a:solidFill>
                <a:ea typeface="思源黑体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1884"/>
              <a:ext cx="10380089" cy="352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9"/>
                </a:lnSpc>
              </a:pPr>
              <a:r>
                <a:rPr lang="en-US" sz="2630" dirty="0" err="1">
                  <a:solidFill>
                    <a:srgbClr val="FFFFFF"/>
                  </a:solidFill>
                  <a:ea typeface="思源黑体"/>
                </a:rPr>
                <a:t>主要思想为“分治法</a:t>
              </a:r>
              <a:r>
                <a:rPr lang="en-US" sz="2630" dirty="0">
                  <a:solidFill>
                    <a:srgbClr val="FFFFFF"/>
                  </a:solidFill>
                  <a:ea typeface="思源黑体"/>
                </a:rPr>
                <a:t>”。</a:t>
              </a:r>
            </a:p>
            <a:p>
              <a:pPr algn="just">
                <a:lnSpc>
                  <a:spcPts val="4209"/>
                </a:lnSpc>
              </a:pPr>
              <a:endParaRPr lang="en-US" sz="2630" dirty="0">
                <a:solidFill>
                  <a:srgbClr val="FFFFFF"/>
                </a:solidFill>
                <a:ea typeface="思源黑体"/>
              </a:endParaRPr>
            </a:p>
            <a:p>
              <a:pPr algn="just">
                <a:lnSpc>
                  <a:spcPts val="4209"/>
                </a:lnSpc>
              </a:pPr>
              <a:r>
                <a:rPr lang="en-US" sz="2630" dirty="0" err="1">
                  <a:solidFill>
                    <a:srgbClr val="FFFFFF"/>
                  </a:solidFill>
                  <a:ea typeface="思源黑体"/>
                </a:rPr>
                <a:t>将已有序的子序列合并，得到完全有序的序列；即先使每个子序列有序，再使子序列段间有序</a:t>
              </a:r>
              <a:r>
                <a:rPr lang="en-US" sz="2630" dirty="0">
                  <a:solidFill>
                    <a:srgbClr val="FFFFFF"/>
                  </a:solidFill>
                  <a:ea typeface="思源黑体"/>
                </a:rPr>
                <a:t>。</a:t>
              </a:r>
            </a:p>
            <a:p>
              <a:pPr algn="just">
                <a:lnSpc>
                  <a:spcPts val="4209"/>
                </a:lnSpc>
              </a:pPr>
              <a:endParaRPr lang="en-US" sz="2630" dirty="0">
                <a:solidFill>
                  <a:srgbClr val="FFFFFF"/>
                </a:solidFill>
                <a:ea typeface="思源黑体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6342" y="4754937"/>
            <a:ext cx="8146142" cy="3553898"/>
            <a:chOff x="0" y="0"/>
            <a:chExt cx="10861522" cy="47385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8239388" cy="887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6759" lvl="1" indent="-433380">
                <a:lnSpc>
                  <a:spcPts val="5620"/>
                </a:lnSpc>
                <a:buFont typeface="Arial"/>
                <a:buChar char="•"/>
              </a:pPr>
              <a:r>
                <a:rPr lang="en-US" sz="4014" spc="200" dirty="0" err="1">
                  <a:solidFill>
                    <a:srgbClr val="3F92A8"/>
                  </a:solidFill>
                  <a:ea typeface="思源黑体 Bold"/>
                </a:rPr>
                <a:t>算法特点</a:t>
              </a:r>
              <a:endParaRPr lang="en-US" sz="4014" spc="200" dirty="0">
                <a:solidFill>
                  <a:srgbClr val="3F92A8"/>
                </a:solidFill>
                <a:ea typeface="思源黑体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96005"/>
              <a:ext cx="10861522" cy="364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4350" lvl="1" indent="-297175" algn="just">
                <a:lnSpc>
                  <a:spcPts val="4404"/>
                </a:lnSpc>
                <a:buFont typeface="Arial"/>
                <a:buChar char="•"/>
              </a:pPr>
              <a:r>
                <a:rPr lang="en-US" sz="2752" dirty="0" err="1">
                  <a:solidFill>
                    <a:srgbClr val="FFFFFF"/>
                  </a:solidFill>
                  <a:ea typeface="思源黑体"/>
                </a:rPr>
                <a:t>性能不受数据的影响</a:t>
              </a:r>
              <a:endParaRPr lang="en-US" sz="2752" dirty="0">
                <a:solidFill>
                  <a:srgbClr val="FFFFFF"/>
                </a:solidFill>
                <a:ea typeface="思源黑体"/>
              </a:endParaRPr>
            </a:p>
            <a:p>
              <a:pPr algn="just">
                <a:lnSpc>
                  <a:spcPts val="4404"/>
                </a:lnSpc>
              </a:pPr>
              <a:endParaRPr lang="en-US" sz="2752" dirty="0">
                <a:solidFill>
                  <a:srgbClr val="FFFFFF"/>
                </a:solidFill>
                <a:ea typeface="思源黑体"/>
              </a:endParaRPr>
            </a:p>
            <a:p>
              <a:pPr marL="594350" lvl="1" indent="-297175" algn="just">
                <a:lnSpc>
                  <a:spcPts val="4404"/>
                </a:lnSpc>
                <a:buFont typeface="Arial"/>
                <a:buChar char="•"/>
              </a:pPr>
              <a:r>
                <a:rPr lang="en-US" sz="2752" dirty="0" err="1">
                  <a:solidFill>
                    <a:srgbClr val="FFFFFF"/>
                  </a:solidFill>
                  <a:ea typeface="思源黑体"/>
                </a:rPr>
                <a:t>速度快，仅次于快速排序</a:t>
              </a:r>
              <a:endParaRPr lang="en-US" sz="2752" dirty="0">
                <a:solidFill>
                  <a:srgbClr val="FFFFFF"/>
                </a:solidFill>
                <a:ea typeface="思源黑体"/>
              </a:endParaRPr>
            </a:p>
            <a:p>
              <a:pPr algn="just">
                <a:lnSpc>
                  <a:spcPts val="4404"/>
                </a:lnSpc>
              </a:pPr>
              <a:endParaRPr lang="en-US" sz="2752" dirty="0">
                <a:solidFill>
                  <a:srgbClr val="FFFFFF"/>
                </a:solidFill>
                <a:ea typeface="思源黑体"/>
              </a:endParaRPr>
            </a:p>
            <a:p>
              <a:pPr marL="594350" lvl="1" indent="-297175" algn="just">
                <a:lnSpc>
                  <a:spcPts val="4404"/>
                </a:lnSpc>
                <a:buFont typeface="Arial"/>
                <a:buChar char="•"/>
              </a:pPr>
              <a:r>
                <a:rPr lang="en-US" sz="2752" dirty="0" err="1">
                  <a:solidFill>
                    <a:srgbClr val="FFFFFF"/>
                  </a:solidFill>
                  <a:ea typeface="思源黑体"/>
                </a:rPr>
                <a:t>需要申请另外的空间</a:t>
              </a:r>
              <a:endParaRPr lang="en-US" sz="2752" dirty="0">
                <a:solidFill>
                  <a:srgbClr val="FFFFFF"/>
                </a:solidFill>
                <a:ea typeface="思源黑体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FB45801-B899-4D15-9191-4CE17ED2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7" y="2468747"/>
            <a:ext cx="9296400" cy="57887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355" y="635495"/>
            <a:ext cx="8424118" cy="6256891"/>
            <a:chOff x="0" y="0"/>
            <a:chExt cx="2750567" cy="2042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0567" cy="2042943"/>
            </a:xfrm>
            <a:custGeom>
              <a:avLst/>
              <a:gdLst/>
              <a:ahLst/>
              <a:cxnLst/>
              <a:rect l="l" t="t" r="r" b="b"/>
              <a:pathLst>
                <a:path w="2750567" h="2042943">
                  <a:moveTo>
                    <a:pt x="2626107" y="2042943"/>
                  </a:moveTo>
                  <a:lnTo>
                    <a:pt x="124460" y="2042943"/>
                  </a:lnTo>
                  <a:cubicBezTo>
                    <a:pt x="55880" y="2042943"/>
                    <a:pt x="0" y="1987063"/>
                    <a:pt x="0" y="19184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6107" y="0"/>
                  </a:lnTo>
                  <a:cubicBezTo>
                    <a:pt x="2694687" y="0"/>
                    <a:pt x="2750567" y="55880"/>
                    <a:pt x="2750567" y="124460"/>
                  </a:cubicBezTo>
                  <a:lnTo>
                    <a:pt x="2750567" y="1918483"/>
                  </a:lnTo>
                  <a:cubicBezTo>
                    <a:pt x="2750567" y="1987063"/>
                    <a:pt x="2694687" y="2042943"/>
                    <a:pt x="2626107" y="2042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28608" y="3918522"/>
            <a:ext cx="9258037" cy="5947726"/>
            <a:chOff x="0" y="0"/>
            <a:chExt cx="3131731" cy="2011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1731" cy="2011947"/>
            </a:xfrm>
            <a:custGeom>
              <a:avLst/>
              <a:gdLst/>
              <a:ahLst/>
              <a:cxnLst/>
              <a:rect l="l" t="t" r="r" b="b"/>
              <a:pathLst>
                <a:path w="3131731" h="2011947">
                  <a:moveTo>
                    <a:pt x="3007271" y="2011947"/>
                  </a:moveTo>
                  <a:lnTo>
                    <a:pt x="124460" y="2011947"/>
                  </a:lnTo>
                  <a:cubicBezTo>
                    <a:pt x="55880" y="2011947"/>
                    <a:pt x="0" y="1956067"/>
                    <a:pt x="0" y="18874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7271" y="0"/>
                  </a:lnTo>
                  <a:cubicBezTo>
                    <a:pt x="3075851" y="0"/>
                    <a:pt x="3131731" y="55880"/>
                    <a:pt x="3131731" y="124460"/>
                  </a:cubicBezTo>
                  <a:lnTo>
                    <a:pt x="3131731" y="1887487"/>
                  </a:lnTo>
                  <a:cubicBezTo>
                    <a:pt x="3131731" y="1956067"/>
                    <a:pt x="3075851" y="2011947"/>
                    <a:pt x="3007271" y="20119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422" y="6175933"/>
            <a:ext cx="5446173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080158" y="635495"/>
            <a:ext cx="4979282" cy="2835756"/>
            <a:chOff x="0" y="0"/>
            <a:chExt cx="5765800" cy="3283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5800" cy="3283688"/>
            </a:xfrm>
            <a:custGeom>
              <a:avLst/>
              <a:gdLst/>
              <a:ahLst/>
              <a:cxnLst/>
              <a:rect l="l" t="t" r="r" b="b"/>
              <a:pathLst>
                <a:path w="5765800" h="3283688">
                  <a:moveTo>
                    <a:pt x="5765800" y="0"/>
                  </a:moveTo>
                  <a:lnTo>
                    <a:pt x="5765800" y="3281147"/>
                  </a:lnTo>
                  <a:lnTo>
                    <a:pt x="5406390" y="2789657"/>
                  </a:lnTo>
                  <a:lnTo>
                    <a:pt x="5050790" y="3283687"/>
                  </a:lnTo>
                  <a:lnTo>
                    <a:pt x="5043170" y="3283687"/>
                  </a:lnTo>
                  <a:lnTo>
                    <a:pt x="4686300" y="2789657"/>
                  </a:lnTo>
                  <a:lnTo>
                    <a:pt x="4330700" y="3283688"/>
                  </a:lnTo>
                  <a:lnTo>
                    <a:pt x="4323080" y="3283688"/>
                  </a:lnTo>
                  <a:lnTo>
                    <a:pt x="3967480" y="2789657"/>
                  </a:lnTo>
                  <a:lnTo>
                    <a:pt x="3611880" y="3283688"/>
                  </a:lnTo>
                  <a:lnTo>
                    <a:pt x="3604260" y="3283688"/>
                  </a:lnTo>
                  <a:lnTo>
                    <a:pt x="3248660" y="2789657"/>
                  </a:lnTo>
                  <a:lnTo>
                    <a:pt x="2893060" y="3283688"/>
                  </a:lnTo>
                  <a:lnTo>
                    <a:pt x="2885440" y="3283688"/>
                  </a:lnTo>
                  <a:lnTo>
                    <a:pt x="2528570" y="2789657"/>
                  </a:lnTo>
                  <a:lnTo>
                    <a:pt x="2172970" y="3283688"/>
                  </a:lnTo>
                  <a:lnTo>
                    <a:pt x="2165350" y="3283688"/>
                  </a:lnTo>
                  <a:lnTo>
                    <a:pt x="1809750" y="2789657"/>
                  </a:lnTo>
                  <a:lnTo>
                    <a:pt x="1452880" y="3283688"/>
                  </a:lnTo>
                  <a:lnTo>
                    <a:pt x="1446530" y="3283688"/>
                  </a:lnTo>
                  <a:lnTo>
                    <a:pt x="1089660" y="2789657"/>
                  </a:lnTo>
                  <a:lnTo>
                    <a:pt x="734060" y="3283688"/>
                  </a:lnTo>
                  <a:lnTo>
                    <a:pt x="725170" y="3283688"/>
                  </a:lnTo>
                  <a:lnTo>
                    <a:pt x="290830" y="2802357"/>
                  </a:lnTo>
                  <a:lnTo>
                    <a:pt x="1270" y="3283688"/>
                  </a:lnTo>
                  <a:lnTo>
                    <a:pt x="0" y="3283688"/>
                  </a:lnTo>
                  <a:lnTo>
                    <a:pt x="2540" y="2326988"/>
                  </a:lnTo>
                  <a:lnTo>
                    <a:pt x="7620" y="671560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080158" y="895091"/>
            <a:ext cx="4979282" cy="2362733"/>
            <a:chOff x="0" y="0"/>
            <a:chExt cx="5765800" cy="27359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65800" cy="2735946"/>
            </a:xfrm>
            <a:custGeom>
              <a:avLst/>
              <a:gdLst/>
              <a:ahLst/>
              <a:cxnLst/>
              <a:rect l="l" t="t" r="r" b="b"/>
              <a:pathLst>
                <a:path w="5765800" h="2735946">
                  <a:moveTo>
                    <a:pt x="5765800" y="0"/>
                  </a:moveTo>
                  <a:lnTo>
                    <a:pt x="5765800" y="2733406"/>
                  </a:lnTo>
                  <a:lnTo>
                    <a:pt x="5406390" y="2241916"/>
                  </a:lnTo>
                  <a:lnTo>
                    <a:pt x="5050790" y="2735946"/>
                  </a:lnTo>
                  <a:lnTo>
                    <a:pt x="5043170" y="2735946"/>
                  </a:lnTo>
                  <a:lnTo>
                    <a:pt x="4686300" y="2241916"/>
                  </a:lnTo>
                  <a:lnTo>
                    <a:pt x="4330700" y="2735946"/>
                  </a:lnTo>
                  <a:lnTo>
                    <a:pt x="4323080" y="2735946"/>
                  </a:lnTo>
                  <a:lnTo>
                    <a:pt x="3967480" y="2241916"/>
                  </a:lnTo>
                  <a:lnTo>
                    <a:pt x="3611880" y="2735946"/>
                  </a:lnTo>
                  <a:lnTo>
                    <a:pt x="3604260" y="2735946"/>
                  </a:lnTo>
                  <a:lnTo>
                    <a:pt x="3248660" y="2241916"/>
                  </a:lnTo>
                  <a:lnTo>
                    <a:pt x="2893060" y="2735946"/>
                  </a:lnTo>
                  <a:lnTo>
                    <a:pt x="2885440" y="2735946"/>
                  </a:lnTo>
                  <a:lnTo>
                    <a:pt x="2528570" y="2241916"/>
                  </a:lnTo>
                  <a:lnTo>
                    <a:pt x="2172970" y="2735946"/>
                  </a:lnTo>
                  <a:lnTo>
                    <a:pt x="2165350" y="2735946"/>
                  </a:lnTo>
                  <a:lnTo>
                    <a:pt x="1809750" y="2241916"/>
                  </a:lnTo>
                  <a:lnTo>
                    <a:pt x="1452880" y="2735946"/>
                  </a:lnTo>
                  <a:lnTo>
                    <a:pt x="1446530" y="2735946"/>
                  </a:lnTo>
                  <a:lnTo>
                    <a:pt x="1089660" y="2241916"/>
                  </a:lnTo>
                  <a:lnTo>
                    <a:pt x="734060" y="2735946"/>
                  </a:lnTo>
                  <a:lnTo>
                    <a:pt x="725170" y="2735946"/>
                  </a:lnTo>
                  <a:lnTo>
                    <a:pt x="290830" y="2254616"/>
                  </a:lnTo>
                  <a:lnTo>
                    <a:pt x="1270" y="2735946"/>
                  </a:lnTo>
                  <a:lnTo>
                    <a:pt x="0" y="2735946"/>
                  </a:lnTo>
                  <a:lnTo>
                    <a:pt x="2540" y="1831809"/>
                  </a:lnTo>
                  <a:lnTo>
                    <a:pt x="7620" y="574868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939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38217" y="1028700"/>
            <a:ext cx="6608378" cy="5347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24"/>
              </a:lnSpc>
            </a:pPr>
            <a:r>
              <a:rPr lang="en-US" sz="2517" dirty="0">
                <a:solidFill>
                  <a:srgbClr val="000000"/>
                </a:solidFill>
                <a:latin typeface="WenQuanYi"/>
              </a:rPr>
              <a:t>//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合并排序</a:t>
            </a:r>
            <a:endParaRPr lang="en-US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int[]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mergeSort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(int[]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arr,int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l,int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 h){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//</a:t>
            </a:r>
            <a:r>
              <a:rPr lang="zh-CN" altLang="en-US" dirty="0">
                <a:solidFill>
                  <a:srgbClr val="000000"/>
                </a:solidFill>
                <a:latin typeface="Arimo"/>
              </a:rPr>
              <a:t>两个指针指向序列起始位置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l,h</a:t>
            </a:r>
            <a:endParaRPr lang="en-US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if l==h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  then return new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arr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[l]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 mid&lt;- l+(h-l)/2//</a:t>
            </a:r>
            <a:r>
              <a:rPr lang="zh-CN" altLang="en-US" dirty="0">
                <a:solidFill>
                  <a:srgbClr val="000000"/>
                </a:solidFill>
                <a:latin typeface="Arimo"/>
              </a:rPr>
              <a:t>中间数</a:t>
            </a:r>
          </a:p>
          <a:p>
            <a:pPr>
              <a:lnSpc>
                <a:spcPts val="3524"/>
              </a:lnSpc>
            </a:pPr>
            <a:r>
              <a:rPr lang="zh-CN" alt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mo"/>
              </a:rPr>
              <a:t>//</a:t>
            </a:r>
            <a:r>
              <a:rPr lang="zh-CN" altLang="en-US" dirty="0">
                <a:solidFill>
                  <a:srgbClr val="000000"/>
                </a:solidFill>
                <a:latin typeface="Arimo"/>
              </a:rPr>
              <a:t>递归拆分</a:t>
            </a:r>
          </a:p>
          <a:p>
            <a:pPr>
              <a:lnSpc>
                <a:spcPts val="3524"/>
              </a:lnSpc>
            </a:pPr>
            <a:r>
              <a:rPr lang="zh-CN" alt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leftArr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&lt;-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mergeSort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arr,l,mid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)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leftArr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&lt;-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mergeSort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(arr,mid+1,h)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 //</a:t>
            </a:r>
            <a:r>
              <a:rPr lang="zh-CN" altLang="en-US" dirty="0">
                <a:solidFill>
                  <a:srgbClr val="000000"/>
                </a:solidFill>
                <a:latin typeface="Arimo"/>
              </a:rPr>
              <a:t>申请空间用于存放合并后的序列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int[]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newArr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 &lt;-new int[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leftArr.length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rightArr.length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];</a:t>
            </a:r>
          </a:p>
          <a:p>
            <a:pPr>
              <a:lnSpc>
                <a:spcPts val="3524"/>
              </a:lnSpc>
            </a:pPr>
            <a:r>
              <a:rPr lang="en-US" dirty="0">
                <a:solidFill>
                  <a:srgbClr val="000000"/>
                </a:solidFill>
                <a:latin typeface="Arimo"/>
              </a:rPr>
              <a:t>}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33078" y="1190023"/>
            <a:ext cx="5849096" cy="148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69"/>
              </a:lnSpc>
            </a:pPr>
            <a:r>
              <a:rPr lang="zh-CN" altLang="en-US" sz="8692" dirty="0">
                <a:solidFill>
                  <a:srgbClr val="FFFFFF"/>
                </a:solidFill>
                <a:ea typeface="思源黑体-超粗体"/>
              </a:rPr>
              <a:t>伪代码</a:t>
            </a:r>
            <a:endParaRPr lang="en-US" sz="8692" dirty="0">
              <a:solidFill>
                <a:srgbClr val="FFFFFF"/>
              </a:solidFill>
              <a:ea typeface="思源黑体-超粗体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CA2676-6C57-4E74-A0E6-5ACBE4D6469F}"/>
              </a:ext>
            </a:extLst>
          </p:cNvPr>
          <p:cNvSpPr txBox="1"/>
          <p:nvPr/>
        </p:nvSpPr>
        <p:spPr>
          <a:xfrm>
            <a:off x="9753600" y="4305300"/>
            <a:ext cx="6942926" cy="485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Arimo"/>
              </a:rPr>
              <a:t>合并两个有序序列“二路归并”</a:t>
            </a:r>
          </a:p>
          <a:p>
            <a:pPr>
              <a:lnSpc>
                <a:spcPts val="3524"/>
              </a:lnSpc>
            </a:pPr>
            <a:r>
              <a:rPr lang="zh-CN" altLang="en-US" sz="18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int m = 0,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= 0, j = 0;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while (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&lt;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leftArr.length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&amp;&amp; j &lt;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rightArr.length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) 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   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newArr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[m++] &lt;-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leftArr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] &lt;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rightArr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[j] ?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leftArr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++] : 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rightArr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j++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]</a:t>
            </a:r>
          </a:p>
          <a:p>
            <a:pPr>
              <a:lnSpc>
                <a:spcPts val="3524"/>
              </a:lnSpc>
            </a:pPr>
            <a:endParaRPr lang="en-US" altLang="zh-CN" sz="18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while (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&lt;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leftArr.length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)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   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newArr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[m++] &lt;-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leftArr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++]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while (j &lt;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rightArr.length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)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   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newArr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[m++] &lt;-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rightArr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j++</a:t>
            </a: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]</a:t>
            </a:r>
          </a:p>
          <a:p>
            <a:pPr>
              <a:lnSpc>
                <a:spcPts val="3524"/>
              </a:lnSpc>
            </a:pPr>
            <a:r>
              <a:rPr lang="en-US" altLang="zh-CN" sz="1800" dirty="0">
                <a:solidFill>
                  <a:srgbClr val="000000"/>
                </a:solidFill>
                <a:latin typeface="Arimo"/>
              </a:rPr>
              <a:t> return </a:t>
            </a:r>
            <a:r>
              <a:rPr lang="en-US" altLang="zh-CN" sz="1800" dirty="0" err="1">
                <a:solidFill>
                  <a:srgbClr val="000000"/>
                </a:solidFill>
                <a:latin typeface="Arimo"/>
              </a:rPr>
              <a:t>newArr</a:t>
            </a:r>
            <a:endParaRPr lang="en-US" altLang="zh-CN" sz="1800" dirty="0">
              <a:solidFill>
                <a:srgbClr val="000000"/>
              </a:solidFill>
              <a:latin typeface="Arimo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1832</Words>
  <Application>Microsoft Office PowerPoint</Application>
  <PresentationFormat>自定义</PresentationFormat>
  <Paragraphs>419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等线</vt:lpstr>
      <vt:lpstr>KaTeX_Main</vt:lpstr>
      <vt:lpstr>Arial</vt:lpstr>
      <vt:lpstr>KaTeX_Math</vt:lpstr>
      <vt:lpstr>Arimo</vt:lpstr>
      <vt:lpstr>思源黑体-粗体 Bold</vt:lpstr>
      <vt:lpstr>WenQuanYi</vt:lpstr>
      <vt:lpstr>Impact</vt:lpstr>
      <vt:lpstr>思源黑体-超粗体 Bold</vt:lpstr>
      <vt:lpstr>Cambria Math</vt:lpstr>
      <vt:lpstr>Calibri</vt:lpstr>
      <vt:lpstr>Courier New</vt:lpstr>
      <vt:lpstr>DM Sans</vt:lpstr>
      <vt:lpstr>DM Sans Bold</vt:lpstr>
      <vt:lpstr>Microsoft JhengHei</vt:lpstr>
      <vt:lpstr>Arimo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蓝白色学术汇报3D校园交流中文演示文稿</dc:title>
  <cp:lastModifiedBy> </cp:lastModifiedBy>
  <cp:revision>12</cp:revision>
  <dcterms:created xsi:type="dcterms:W3CDTF">2006-08-16T00:00:00Z</dcterms:created>
  <dcterms:modified xsi:type="dcterms:W3CDTF">2022-03-20T03:44:24Z</dcterms:modified>
  <dc:identifier>DAE6XTu56Nc</dc:identifier>
</cp:coreProperties>
</file>